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50"/>
  </p:notesMasterIdLst>
  <p:sldIdLst>
    <p:sldId id="256" r:id="rId2"/>
    <p:sldId id="373" r:id="rId3"/>
    <p:sldId id="404" r:id="rId4"/>
    <p:sldId id="380" r:id="rId5"/>
    <p:sldId id="383" r:id="rId6"/>
    <p:sldId id="377" r:id="rId7"/>
    <p:sldId id="384" r:id="rId8"/>
    <p:sldId id="376" r:id="rId9"/>
    <p:sldId id="385" r:id="rId10"/>
    <p:sldId id="379" r:id="rId11"/>
    <p:sldId id="386" r:id="rId12"/>
    <p:sldId id="388" r:id="rId13"/>
    <p:sldId id="398" r:id="rId14"/>
    <p:sldId id="399" r:id="rId15"/>
    <p:sldId id="400" r:id="rId16"/>
    <p:sldId id="401" r:id="rId17"/>
    <p:sldId id="387" r:id="rId18"/>
    <p:sldId id="397" r:id="rId19"/>
    <p:sldId id="389" r:id="rId20"/>
    <p:sldId id="390" r:id="rId21"/>
    <p:sldId id="391" r:id="rId22"/>
    <p:sldId id="392" r:id="rId23"/>
    <p:sldId id="393" r:id="rId24"/>
    <p:sldId id="394" r:id="rId25"/>
    <p:sldId id="395" r:id="rId26"/>
    <p:sldId id="396" r:id="rId27"/>
    <p:sldId id="259" r:id="rId28"/>
    <p:sldId id="381" r:id="rId29"/>
    <p:sldId id="374" r:id="rId30"/>
    <p:sldId id="257" r:id="rId31"/>
    <p:sldId id="371" r:id="rId32"/>
    <p:sldId id="315" r:id="rId33"/>
    <p:sldId id="316" r:id="rId34"/>
    <p:sldId id="317" r:id="rId35"/>
    <p:sldId id="402" r:id="rId36"/>
    <p:sldId id="318" r:id="rId37"/>
    <p:sldId id="320" r:id="rId38"/>
    <p:sldId id="321" r:id="rId39"/>
    <p:sldId id="322" r:id="rId40"/>
    <p:sldId id="403" r:id="rId41"/>
    <p:sldId id="323" r:id="rId42"/>
    <p:sldId id="324" r:id="rId43"/>
    <p:sldId id="325" r:id="rId44"/>
    <p:sldId id="326" r:id="rId45"/>
    <p:sldId id="327" r:id="rId46"/>
    <p:sldId id="328" r:id="rId47"/>
    <p:sldId id="329" r:id="rId48"/>
    <p:sldId id="313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71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192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590941-6FB9-E548-B998-0850F472E294}" type="datetimeFigureOut">
              <a:rPr lang="ro-RO" smtClean="0"/>
              <a:t>02.09.2019</a:t>
            </a:fld>
            <a:endParaRPr lang="ro-RO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o-RO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ro-RO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o-RO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8C3D08-CA90-C94B-B746-C3908D458DE3}" type="slidenum">
              <a:rPr lang="ro-RO" smtClean="0"/>
              <a:t>‹#›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175894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1295289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20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8141599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22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2609306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24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08650018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26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813364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28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6308773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9957297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7895931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10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4185428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11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7851018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12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0113431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14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14219027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16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39921273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ro-R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8C3D08-CA90-C94B-B746-C3908D458DE3}" type="slidenum">
              <a:rPr lang="ro-RO" smtClean="0"/>
              <a:t>18</a:t>
            </a:fld>
            <a:endParaRPr lang="ro-RO"/>
          </a:p>
        </p:txBody>
      </p:sp>
    </p:spTree>
    <p:extLst>
      <p:ext uri="{BB962C8B-B14F-4D97-AF65-F5344CB8AC3E}">
        <p14:creationId xmlns:p14="http://schemas.microsoft.com/office/powerpoint/2010/main" val="6285269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9/2/19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9/2/19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refactoring.guru/design-patterns/singleton" TargetMode="Externa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refactoring.guru/design-patterns/builder" TargetMode="Externa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refactoring.guru/design-patterns/factory-method" TargetMode="Externa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refactoring.guru/design-patterns/abstract-factory" TargetMode="External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refactoring.guru/design-patterns/adapter" TargetMode="Externa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refactoring.guru/design-patterns/decorator" TargetMode="Externa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hyperlink" Target="https://refactoring.guru/design-patterns/facade" TargetMode="Externa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refactoring.guru/design-patterns/proxy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hyperlink" Target="https://refactoring.guru/design-patterns/chain-of-responsibility" TargetMode="Externa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hyperlink" Target="https://refactoring.guru/design-patterns/command" TargetMode="Externa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refactoring.guru/design-patterns/iterator" TargetMode="Externa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refactoring.guru/design-patterns/observer" TargetMode="Externa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refactoring.guru/design-patterns/strategy" TargetMode="Externa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s://refactoring.guru/design-patterns/template-method" TargetMode="Externa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refactoring.guru/design-patterns/visitor" TargetMode="External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mazon.com/Head-First-Design-Patterns-Brain-Friendly-dp-0596007124/dp/0596007124/ref=mt_paperback?_encoding=UTF8&amp;me=&amp;qid=1563783955" TargetMode="External"/><Relationship Id="rId7" Type="http://schemas.openxmlformats.org/officeDocument/2006/relationships/hyperlink" Target="https://refactoring.guru/design-patterns/java" TargetMode="External"/><Relationship Id="rId2" Type="http://schemas.openxmlformats.org/officeDocument/2006/relationships/hyperlink" Target="https://www.amazon.com/Design-Patterns-Elements-Reusable-Object-Oriented/dp/0201633612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baeldung.com/?s=design+patterns" TargetMode="External"/><Relationship Id="rId5" Type="http://schemas.openxmlformats.org/officeDocument/2006/relationships/hyperlink" Target="https://www.coursera.org/learn/design-patterns" TargetMode="External"/><Relationship Id="rId4" Type="http://schemas.openxmlformats.org/officeDocument/2006/relationships/hyperlink" Target="https://www.pluralsight.com/paths/design-patterns-in-java" TargetMode="Externa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42936E-7907-0D48-9407-7D4E00F17BE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ro-RO" dirty="0"/>
              <a:t>Design </a:t>
            </a:r>
            <a:r>
              <a:rPr lang="ro-RO" dirty="0" err="1"/>
              <a:t>Patterns</a:t>
            </a:r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16915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66257"/>
            <a:ext cx="5334000" cy="4052427"/>
          </a:xfrm>
        </p:spPr>
        <p:txBody>
          <a:bodyPr anchor="t"/>
          <a:lstStyle/>
          <a:p>
            <a:pPr marL="0" indent="0">
              <a:buNone/>
            </a:pPr>
            <a:r>
              <a:rPr lang="ro-RO" b="1" dirty="0" err="1"/>
              <a:t>Aggregation</a:t>
            </a:r>
            <a:endParaRPr lang="ro-RO" b="1" dirty="0"/>
          </a:p>
          <a:p>
            <a:r>
              <a:rPr lang="ro-RO" dirty="0" err="1"/>
              <a:t>departments</a:t>
            </a:r>
            <a:r>
              <a:rPr lang="ro-RO" dirty="0"/>
              <a:t> </a:t>
            </a:r>
            <a:r>
              <a:rPr lang="ro-RO" dirty="0" err="1"/>
              <a:t>contains</a:t>
            </a:r>
            <a:r>
              <a:rPr lang="ro-RO" dirty="0"/>
              <a:t> </a:t>
            </a:r>
            <a:r>
              <a:rPr lang="ro-RO" dirty="0" err="1"/>
              <a:t>professors</a:t>
            </a:r>
            <a:r>
              <a:rPr lang="ro-RO" dirty="0"/>
              <a:t>;</a:t>
            </a:r>
          </a:p>
          <a:p>
            <a:r>
              <a:rPr lang="ro-RO" dirty="0" err="1"/>
              <a:t>is</a:t>
            </a:r>
            <a:r>
              <a:rPr lang="ro-RO" dirty="0"/>
              <a:t> a </a:t>
            </a:r>
            <a:r>
              <a:rPr lang="ro-RO" dirty="0" err="1"/>
              <a:t>less</a:t>
            </a:r>
            <a:r>
              <a:rPr lang="ro-RO" dirty="0"/>
              <a:t> strict </a:t>
            </a:r>
            <a:r>
              <a:rPr lang="ro-RO" dirty="0" err="1"/>
              <a:t>variant</a:t>
            </a:r>
            <a:r>
              <a:rPr lang="ro-RO" dirty="0"/>
              <a:t> of </a:t>
            </a:r>
            <a:r>
              <a:rPr lang="ro-RO" dirty="0" err="1"/>
              <a:t>composition</a:t>
            </a:r>
            <a:r>
              <a:rPr lang="ro-RO" dirty="0"/>
              <a:t>, </a:t>
            </a:r>
            <a:r>
              <a:rPr lang="ro-RO" dirty="0" err="1"/>
              <a:t>where</a:t>
            </a:r>
            <a:r>
              <a:rPr lang="ro-RO" dirty="0"/>
              <a:t> </a:t>
            </a:r>
            <a:r>
              <a:rPr lang="ro-RO" dirty="0" err="1"/>
              <a:t>one</a:t>
            </a:r>
            <a:r>
              <a:rPr lang="ro-RO" dirty="0"/>
              <a:t> 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merely</a:t>
            </a:r>
            <a:r>
              <a:rPr lang="ro-RO" dirty="0"/>
              <a:t> </a:t>
            </a:r>
            <a:r>
              <a:rPr lang="ro-RO" dirty="0" err="1"/>
              <a:t>contains</a:t>
            </a:r>
            <a:r>
              <a:rPr lang="ro-RO" dirty="0"/>
              <a:t> a </a:t>
            </a:r>
            <a:r>
              <a:rPr lang="ro-RO" dirty="0" err="1"/>
              <a:t>reference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another</a:t>
            </a:r>
            <a:r>
              <a:rPr lang="ro-RO" dirty="0"/>
              <a:t>.</a:t>
            </a:r>
          </a:p>
          <a:p>
            <a:r>
              <a:rPr lang="ro-RO" dirty="0" err="1"/>
              <a:t>the</a:t>
            </a:r>
            <a:r>
              <a:rPr lang="ro-RO" dirty="0"/>
              <a:t> container </a:t>
            </a:r>
            <a:r>
              <a:rPr lang="ro-RO" dirty="0" err="1"/>
              <a:t>doesn’t</a:t>
            </a:r>
            <a:r>
              <a:rPr lang="ro-RO" dirty="0"/>
              <a:t> control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life</a:t>
            </a:r>
            <a:r>
              <a:rPr lang="ro-RO" dirty="0"/>
              <a:t> </a:t>
            </a:r>
            <a:r>
              <a:rPr lang="ro-RO" dirty="0" err="1"/>
              <a:t>cycle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component</a:t>
            </a:r>
          </a:p>
          <a:p>
            <a:endParaRPr lang="ro-RO" dirty="0"/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9F4726A-67AF-4646-A619-937992D6F13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802985"/>
            <a:ext cx="5334000" cy="806193"/>
          </a:xfrm>
        </p:spPr>
      </p:pic>
    </p:spTree>
    <p:extLst>
      <p:ext uri="{BB962C8B-B14F-4D97-AF65-F5344CB8AC3E}">
        <p14:creationId xmlns:p14="http://schemas.microsoft.com/office/powerpoint/2010/main" val="260457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Encapsulate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What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Varies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68338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 err="1"/>
              <a:t>Identify</a:t>
            </a:r>
            <a:r>
              <a:rPr lang="ro-RO" sz="4000" dirty="0"/>
              <a:t> </a:t>
            </a:r>
            <a:r>
              <a:rPr lang="ro-RO" sz="4000" dirty="0" err="1"/>
              <a:t>the</a:t>
            </a:r>
            <a:r>
              <a:rPr lang="ro-RO" sz="4000" dirty="0"/>
              <a:t> </a:t>
            </a:r>
            <a:r>
              <a:rPr lang="ro-RO" sz="4000" dirty="0" err="1"/>
              <a:t>aspects</a:t>
            </a:r>
            <a:r>
              <a:rPr lang="ro-RO" sz="4000" dirty="0"/>
              <a:t> of </a:t>
            </a:r>
            <a:r>
              <a:rPr lang="ro-RO" sz="4000" dirty="0" err="1"/>
              <a:t>your</a:t>
            </a:r>
            <a:r>
              <a:rPr lang="ro-RO" sz="4000" dirty="0"/>
              <a:t> </a:t>
            </a:r>
            <a:r>
              <a:rPr lang="ro-RO" sz="4000" dirty="0" err="1"/>
              <a:t>application</a:t>
            </a:r>
            <a:r>
              <a:rPr lang="ro-RO" sz="4000" dirty="0"/>
              <a:t> </a:t>
            </a:r>
            <a:r>
              <a:rPr lang="ro-RO" sz="4000" dirty="0" err="1"/>
              <a:t>that</a:t>
            </a:r>
            <a:r>
              <a:rPr lang="ro-RO" sz="4000" dirty="0"/>
              <a:t> </a:t>
            </a:r>
            <a:r>
              <a:rPr lang="ro-RO" sz="4000" dirty="0" err="1"/>
              <a:t>vary</a:t>
            </a:r>
            <a:r>
              <a:rPr lang="ro-RO" sz="4000" dirty="0"/>
              <a:t> </a:t>
            </a:r>
            <a:r>
              <a:rPr lang="ro-RO" sz="4000" dirty="0" err="1"/>
              <a:t>and</a:t>
            </a:r>
            <a:r>
              <a:rPr lang="ro-RO" sz="4000" dirty="0"/>
              <a:t> separate </a:t>
            </a:r>
            <a:r>
              <a:rPr lang="ro-RO" sz="4000" dirty="0" err="1"/>
              <a:t>them</a:t>
            </a:r>
            <a:r>
              <a:rPr lang="ro-RO" sz="4000" dirty="0"/>
              <a:t> </a:t>
            </a:r>
            <a:r>
              <a:rPr lang="ro-RO" sz="4000" dirty="0" err="1"/>
              <a:t>from</a:t>
            </a:r>
            <a:r>
              <a:rPr lang="ro-RO" sz="4000" dirty="0"/>
              <a:t> </a:t>
            </a:r>
            <a:r>
              <a:rPr lang="ro-RO" sz="4000" dirty="0" err="1"/>
              <a:t>what</a:t>
            </a:r>
            <a:r>
              <a:rPr lang="ro-RO" sz="4000" dirty="0"/>
              <a:t> </a:t>
            </a:r>
            <a:r>
              <a:rPr lang="ro-RO" sz="4000" dirty="0" err="1"/>
              <a:t>stays</a:t>
            </a:r>
            <a:r>
              <a:rPr lang="ro-RO" sz="4000" dirty="0"/>
              <a:t> </a:t>
            </a:r>
            <a:r>
              <a:rPr lang="ro-RO" sz="4000" dirty="0" err="1"/>
              <a:t>the</a:t>
            </a:r>
            <a:r>
              <a:rPr lang="ro-RO" sz="4000" dirty="0"/>
              <a:t> same.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SOFTWARE DESIGN PRINCIPLES</a:t>
            </a:r>
          </a:p>
          <a:p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4531880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Program </a:t>
            </a:r>
            <a:r>
              <a:rPr lang="ro-RO" b="1" dirty="0" err="1">
                <a:solidFill>
                  <a:srgbClr val="FF0000"/>
                </a:solidFill>
              </a:rPr>
              <a:t>to</a:t>
            </a:r>
            <a:r>
              <a:rPr lang="ro-RO" b="1" dirty="0">
                <a:solidFill>
                  <a:srgbClr val="FF0000"/>
                </a:solidFill>
              </a:rPr>
              <a:t> an </a:t>
            </a:r>
            <a:r>
              <a:rPr lang="ro-RO" b="1" dirty="0" err="1">
                <a:solidFill>
                  <a:srgbClr val="FF0000"/>
                </a:solidFill>
              </a:rPr>
              <a:t>Interface</a:t>
            </a:r>
            <a:r>
              <a:rPr lang="ro-RO" b="1" dirty="0">
                <a:solidFill>
                  <a:srgbClr val="FF0000"/>
                </a:solidFill>
              </a:rPr>
              <a:t>, </a:t>
            </a:r>
            <a:r>
              <a:rPr lang="ro-RO" b="1" dirty="0" err="1">
                <a:solidFill>
                  <a:srgbClr val="FF0000"/>
                </a:solidFill>
              </a:rPr>
              <a:t>not</a:t>
            </a:r>
            <a:r>
              <a:rPr lang="ro-RO" b="1" dirty="0">
                <a:solidFill>
                  <a:srgbClr val="FF0000"/>
                </a:solidFill>
              </a:rPr>
              <a:t> an </a:t>
            </a:r>
            <a:r>
              <a:rPr lang="ro-RO" b="1" dirty="0" err="1">
                <a:solidFill>
                  <a:srgbClr val="FF0000"/>
                </a:solidFill>
              </a:rPr>
              <a:t>Implementation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259651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/>
              <a:t>Program </a:t>
            </a:r>
            <a:r>
              <a:rPr lang="ro-RO" sz="4000" dirty="0" err="1"/>
              <a:t>to</a:t>
            </a:r>
            <a:r>
              <a:rPr lang="ro-RO" sz="4000" dirty="0"/>
              <a:t> an </a:t>
            </a:r>
            <a:r>
              <a:rPr lang="ro-RO" sz="4000" dirty="0" err="1"/>
              <a:t>interface</a:t>
            </a:r>
            <a:r>
              <a:rPr lang="ro-RO" sz="4000" dirty="0"/>
              <a:t>, </a:t>
            </a:r>
            <a:r>
              <a:rPr lang="ro-RO" sz="4000" dirty="0" err="1"/>
              <a:t>not</a:t>
            </a:r>
            <a:r>
              <a:rPr lang="ro-RO" sz="4000" dirty="0"/>
              <a:t> an </a:t>
            </a:r>
            <a:r>
              <a:rPr lang="ro-RO" sz="4000" dirty="0" err="1"/>
              <a:t>implementation</a:t>
            </a:r>
            <a:r>
              <a:rPr lang="ro-RO" sz="4000" dirty="0"/>
              <a:t>.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abstractions</a:t>
            </a:r>
            <a:r>
              <a:rPr lang="ro-RO" sz="4000" dirty="0"/>
              <a:t>, </a:t>
            </a:r>
            <a:r>
              <a:rPr lang="ro-RO" sz="4000" dirty="0" err="1"/>
              <a:t>not</a:t>
            </a:r>
            <a:r>
              <a:rPr lang="ro-RO" sz="4000" dirty="0"/>
              <a:t> on concrete </a:t>
            </a:r>
            <a:r>
              <a:rPr lang="ro-RO" sz="4000" dirty="0" err="1"/>
              <a:t>classes</a:t>
            </a:r>
            <a:r>
              <a:rPr lang="ro-RO" sz="4000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20000"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SOFTWARE DESIGN PRINCIPLES</a:t>
            </a:r>
          </a:p>
          <a:p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30901755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Favor </a:t>
            </a:r>
            <a:r>
              <a:rPr lang="ro-RO" b="1" dirty="0" err="1">
                <a:solidFill>
                  <a:srgbClr val="FF0000"/>
                </a:solidFill>
              </a:rPr>
              <a:t>Composition</a:t>
            </a:r>
            <a:r>
              <a:rPr lang="ro-RO" b="1" dirty="0">
                <a:solidFill>
                  <a:srgbClr val="FF0000"/>
                </a:solidFill>
              </a:rPr>
              <a:t> Over </a:t>
            </a:r>
            <a:r>
              <a:rPr lang="ro-RO" b="1" dirty="0" err="1">
                <a:solidFill>
                  <a:srgbClr val="FF0000"/>
                </a:solidFill>
              </a:rPr>
              <a:t>Inheritance</a:t>
            </a:r>
            <a:endParaRPr lang="ro-RO" b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55107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>
            <a:normAutofit/>
          </a:bodyPr>
          <a:lstStyle/>
          <a:p>
            <a:r>
              <a:rPr lang="ro-RO" dirty="0"/>
              <a:t>A </a:t>
            </a:r>
            <a:r>
              <a:rPr lang="ro-RO" dirty="0" err="1"/>
              <a:t>subclass</a:t>
            </a:r>
            <a:r>
              <a:rPr lang="ro-RO" dirty="0"/>
              <a:t> </a:t>
            </a:r>
            <a:r>
              <a:rPr lang="ro-RO" dirty="0" err="1"/>
              <a:t>can’t</a:t>
            </a:r>
            <a:r>
              <a:rPr lang="ro-RO" dirty="0"/>
              <a:t> reduce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interface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superclass</a:t>
            </a:r>
            <a:r>
              <a:rPr lang="ro-RO" dirty="0"/>
              <a:t>.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have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implement</a:t>
            </a:r>
            <a:r>
              <a:rPr lang="ro-RO" dirty="0"/>
              <a:t> </a:t>
            </a:r>
            <a:r>
              <a:rPr lang="ro-RO" dirty="0" err="1"/>
              <a:t>all</a:t>
            </a:r>
            <a:r>
              <a:rPr lang="ro-RO" dirty="0"/>
              <a:t> abstract </a:t>
            </a:r>
            <a:r>
              <a:rPr lang="ro-RO" dirty="0" err="1"/>
              <a:t>methods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parent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even</a:t>
            </a:r>
            <a:r>
              <a:rPr lang="ro-RO" dirty="0"/>
              <a:t> </a:t>
            </a:r>
            <a:r>
              <a:rPr lang="ro-RO" dirty="0" err="1"/>
              <a:t>if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won’t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using</a:t>
            </a:r>
            <a:r>
              <a:rPr lang="ro-RO" dirty="0"/>
              <a:t> </a:t>
            </a:r>
            <a:r>
              <a:rPr lang="ro-RO" dirty="0" err="1"/>
              <a:t>them</a:t>
            </a:r>
            <a:r>
              <a:rPr lang="ro-RO" dirty="0"/>
              <a:t>.</a:t>
            </a:r>
          </a:p>
          <a:p>
            <a:r>
              <a:rPr lang="ro-RO" dirty="0" err="1"/>
              <a:t>When</a:t>
            </a:r>
            <a:r>
              <a:rPr lang="ro-RO" dirty="0"/>
              <a:t> </a:t>
            </a:r>
            <a:r>
              <a:rPr lang="ro-RO" dirty="0" err="1"/>
              <a:t>overriding</a:t>
            </a:r>
            <a:r>
              <a:rPr lang="ro-RO" dirty="0"/>
              <a:t> </a:t>
            </a:r>
            <a:r>
              <a:rPr lang="ro-RO" dirty="0" err="1"/>
              <a:t>methods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need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make</a:t>
            </a:r>
            <a:r>
              <a:rPr lang="ro-RO" dirty="0"/>
              <a:t> sure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behavior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compatible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base</a:t>
            </a:r>
            <a:r>
              <a:rPr lang="ro-RO" dirty="0"/>
              <a:t> </a:t>
            </a:r>
            <a:r>
              <a:rPr lang="ro-RO" dirty="0" err="1"/>
              <a:t>one</a:t>
            </a:r>
            <a:r>
              <a:rPr lang="ro-RO" dirty="0"/>
              <a:t>.</a:t>
            </a:r>
          </a:p>
          <a:p>
            <a:r>
              <a:rPr lang="ro-RO" dirty="0" err="1"/>
              <a:t>Inheritance</a:t>
            </a:r>
            <a:r>
              <a:rPr lang="ro-RO" dirty="0"/>
              <a:t> </a:t>
            </a:r>
            <a:r>
              <a:rPr lang="ro-RO" dirty="0" err="1"/>
              <a:t>breaks</a:t>
            </a:r>
            <a:r>
              <a:rPr lang="ro-RO" dirty="0"/>
              <a:t> </a:t>
            </a:r>
            <a:r>
              <a:rPr lang="ro-RO" dirty="0" err="1"/>
              <a:t>encapsulation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superclass</a:t>
            </a:r>
            <a:r>
              <a:rPr lang="ro-RO" dirty="0"/>
              <a:t> </a:t>
            </a:r>
            <a:r>
              <a:rPr lang="ro-RO" dirty="0" err="1"/>
              <a:t>because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internal</a:t>
            </a:r>
            <a:r>
              <a:rPr lang="ro-RO" dirty="0"/>
              <a:t> </a:t>
            </a:r>
            <a:r>
              <a:rPr lang="ro-RO" dirty="0" err="1"/>
              <a:t>details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parent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become</a:t>
            </a:r>
            <a:r>
              <a:rPr lang="ro-RO" dirty="0"/>
              <a:t> </a:t>
            </a:r>
            <a:r>
              <a:rPr lang="ro-RO" dirty="0" err="1"/>
              <a:t>available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subclass</a:t>
            </a:r>
            <a:r>
              <a:rPr lang="ro-RO" dirty="0"/>
              <a:t>.</a:t>
            </a:r>
          </a:p>
          <a:p>
            <a:r>
              <a:rPr lang="ro-RO" dirty="0" err="1"/>
              <a:t>Subclasses</a:t>
            </a:r>
            <a:r>
              <a:rPr lang="ro-RO" dirty="0"/>
              <a:t> are </a:t>
            </a:r>
            <a:r>
              <a:rPr lang="ro-RO" dirty="0" err="1"/>
              <a:t>tightly</a:t>
            </a:r>
            <a:r>
              <a:rPr lang="ro-RO" dirty="0"/>
              <a:t> </a:t>
            </a:r>
            <a:r>
              <a:rPr lang="ro-RO" dirty="0" err="1"/>
              <a:t>coupled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superclasses</a:t>
            </a:r>
            <a:r>
              <a:rPr lang="ro-RO" dirty="0"/>
              <a:t>. </a:t>
            </a:r>
            <a:r>
              <a:rPr lang="ro-RO" dirty="0" err="1"/>
              <a:t>Any</a:t>
            </a:r>
            <a:r>
              <a:rPr lang="ro-RO" dirty="0"/>
              <a:t> </a:t>
            </a:r>
            <a:r>
              <a:rPr lang="ro-RO" dirty="0" err="1"/>
              <a:t>change</a:t>
            </a:r>
            <a:r>
              <a:rPr lang="ro-RO" dirty="0"/>
              <a:t> in a </a:t>
            </a:r>
            <a:r>
              <a:rPr lang="ro-RO" dirty="0" err="1"/>
              <a:t>superclass</a:t>
            </a:r>
            <a:r>
              <a:rPr lang="ro-RO" dirty="0"/>
              <a:t> </a:t>
            </a:r>
            <a:r>
              <a:rPr lang="ro-RO" dirty="0" err="1"/>
              <a:t>may</a:t>
            </a:r>
            <a:r>
              <a:rPr lang="ro-RO" dirty="0"/>
              <a:t> break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functionality</a:t>
            </a:r>
            <a:r>
              <a:rPr lang="ro-RO" dirty="0"/>
              <a:t> of </a:t>
            </a:r>
            <a:r>
              <a:rPr lang="ro-RO" dirty="0" err="1"/>
              <a:t>subclasses</a:t>
            </a:r>
            <a:r>
              <a:rPr lang="ro-RO" dirty="0"/>
              <a:t>.</a:t>
            </a:r>
          </a:p>
          <a:p>
            <a:endParaRPr lang="ro-RO" dirty="0"/>
          </a:p>
          <a:p>
            <a:endParaRPr lang="ro-RO" dirty="0"/>
          </a:p>
          <a:p>
            <a:pPr marL="0" indent="0">
              <a:buNone/>
            </a:pPr>
            <a:endParaRPr lang="ro-RO" sz="4000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SOFTWARE DESIGN PRINCIPLES</a:t>
            </a:r>
          </a:p>
          <a:p>
            <a:pPr lvl="1" algn="r"/>
            <a:r>
              <a:rPr lang="ro-RO" sz="4000" dirty="0"/>
              <a:t>Favor </a:t>
            </a:r>
            <a:r>
              <a:rPr lang="ro-RO" sz="4000" dirty="0" err="1"/>
              <a:t>Composition</a:t>
            </a:r>
            <a:r>
              <a:rPr lang="ro-RO" sz="4000" dirty="0"/>
              <a:t> Over </a:t>
            </a:r>
            <a:r>
              <a:rPr lang="ro-RO" sz="4000" dirty="0" err="1"/>
              <a:t>Inheritance</a:t>
            </a:r>
            <a:endParaRPr lang="ro-RO" sz="4000" dirty="0"/>
          </a:p>
        </p:txBody>
      </p:sp>
    </p:spTree>
    <p:extLst>
      <p:ext uri="{BB962C8B-B14F-4D97-AF65-F5344CB8AC3E}">
        <p14:creationId xmlns:p14="http://schemas.microsoft.com/office/powerpoint/2010/main" val="2505358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Single </a:t>
            </a:r>
            <a:r>
              <a:rPr lang="ro-RO" b="1" dirty="0" err="1">
                <a:solidFill>
                  <a:srgbClr val="FF0000"/>
                </a:solidFill>
              </a:rPr>
              <a:t>Responsibility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Principle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861426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/>
              <a:t>A </a:t>
            </a:r>
            <a:r>
              <a:rPr lang="ro-RO" sz="4000" dirty="0" err="1"/>
              <a:t>class</a:t>
            </a:r>
            <a:r>
              <a:rPr lang="ro-RO" sz="4000" dirty="0"/>
              <a:t> </a:t>
            </a:r>
            <a:r>
              <a:rPr lang="ro-RO" sz="4000" dirty="0" err="1"/>
              <a:t>should</a:t>
            </a:r>
            <a:r>
              <a:rPr lang="ro-RO" sz="4000" dirty="0"/>
              <a:t> </a:t>
            </a:r>
            <a:r>
              <a:rPr lang="ro-RO" sz="4000" dirty="0" err="1"/>
              <a:t>have</a:t>
            </a:r>
            <a:r>
              <a:rPr lang="ro-RO" sz="4000" dirty="0"/>
              <a:t> just </a:t>
            </a:r>
            <a:r>
              <a:rPr lang="ro-RO" sz="4000" dirty="0" err="1"/>
              <a:t>one</a:t>
            </a:r>
            <a:r>
              <a:rPr lang="ro-RO" sz="4000" dirty="0"/>
              <a:t> </a:t>
            </a:r>
            <a:r>
              <a:rPr lang="ro-RO" sz="4000" dirty="0" err="1"/>
              <a:t>reason</a:t>
            </a:r>
            <a:r>
              <a:rPr lang="ro-RO" sz="4000" dirty="0"/>
              <a:t> </a:t>
            </a:r>
            <a:r>
              <a:rPr lang="ro-RO" sz="4000" dirty="0" err="1"/>
              <a:t>to</a:t>
            </a:r>
            <a:r>
              <a:rPr lang="ro-RO" sz="4000" dirty="0"/>
              <a:t> </a:t>
            </a:r>
            <a:r>
              <a:rPr lang="ro-RO" sz="4000" dirty="0" err="1"/>
              <a:t>change</a:t>
            </a:r>
            <a:r>
              <a:rPr lang="ro-RO" sz="4000" dirty="0"/>
              <a:t>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SOLID </a:t>
            </a:r>
            <a:r>
              <a:rPr lang="ro-RO" b="1" dirty="0" err="1"/>
              <a:t>Principles</a:t>
            </a:r>
            <a:endParaRPr lang="ro-RO" b="1" dirty="0"/>
          </a:p>
          <a:p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28200516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Open/</a:t>
            </a:r>
            <a:r>
              <a:rPr lang="ro-RO" b="1" dirty="0" err="1">
                <a:solidFill>
                  <a:srgbClr val="FF0000"/>
                </a:solidFill>
              </a:rPr>
              <a:t>Close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Principle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976672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1158350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 err="1"/>
              <a:t>Classes</a:t>
            </a:r>
            <a:r>
              <a:rPr lang="ro-RO" sz="4000" dirty="0"/>
              <a:t> </a:t>
            </a:r>
            <a:r>
              <a:rPr lang="ro-RO" sz="4000" dirty="0" err="1"/>
              <a:t>should</a:t>
            </a:r>
            <a:r>
              <a:rPr lang="ro-RO" sz="4000" dirty="0"/>
              <a:t> </a:t>
            </a:r>
            <a:r>
              <a:rPr lang="ro-RO" sz="4000" dirty="0" err="1"/>
              <a:t>be</a:t>
            </a:r>
            <a:r>
              <a:rPr lang="ro-RO" sz="4000" dirty="0"/>
              <a:t> open for </a:t>
            </a:r>
            <a:r>
              <a:rPr lang="ro-RO" sz="4000" dirty="0" err="1"/>
              <a:t>extension</a:t>
            </a:r>
            <a:r>
              <a:rPr lang="ro-RO" sz="4000" dirty="0"/>
              <a:t> but </a:t>
            </a:r>
            <a:r>
              <a:rPr lang="ro-RO" sz="4000" dirty="0" err="1"/>
              <a:t>closed</a:t>
            </a:r>
            <a:r>
              <a:rPr lang="ro-RO" sz="4000" dirty="0"/>
              <a:t> for </a:t>
            </a:r>
            <a:r>
              <a:rPr lang="ro-RO" sz="4000" dirty="0" err="1"/>
              <a:t>modification</a:t>
            </a:r>
            <a:r>
              <a:rPr lang="ro-RO" sz="4000" dirty="0"/>
              <a:t>.</a:t>
            </a:r>
          </a:p>
          <a:p>
            <a:pPr marL="457200" lvl="1" indent="0">
              <a:buNone/>
            </a:pP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SOLID </a:t>
            </a:r>
            <a:r>
              <a:rPr lang="ro-RO" b="1" dirty="0" err="1"/>
              <a:t>Principles</a:t>
            </a:r>
            <a:endParaRPr lang="ro-RO" b="1" dirty="0"/>
          </a:p>
          <a:p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84531470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Liskov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Substitution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Principle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33823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457200" lvl="1" indent="0">
              <a:buNone/>
            </a:pPr>
            <a:endParaRPr lang="ro-RO" dirty="0"/>
          </a:p>
          <a:p>
            <a:pPr marL="0" indent="0">
              <a:buNone/>
            </a:pPr>
            <a:r>
              <a:rPr lang="ro-RO" sz="4000" dirty="0" err="1"/>
              <a:t>When</a:t>
            </a:r>
            <a:r>
              <a:rPr lang="ro-RO" sz="4000" dirty="0"/>
              <a:t> </a:t>
            </a:r>
            <a:r>
              <a:rPr lang="ro-RO" sz="4000" dirty="0" err="1"/>
              <a:t>extending</a:t>
            </a:r>
            <a:r>
              <a:rPr lang="ro-RO" sz="4000" dirty="0"/>
              <a:t> a </a:t>
            </a:r>
            <a:r>
              <a:rPr lang="ro-RO" sz="4000" dirty="0" err="1"/>
              <a:t>class</a:t>
            </a:r>
            <a:r>
              <a:rPr lang="ro-RO" sz="4000" dirty="0"/>
              <a:t>, remember </a:t>
            </a:r>
            <a:r>
              <a:rPr lang="ro-RO" sz="4000" dirty="0" err="1"/>
              <a:t>that</a:t>
            </a:r>
            <a:r>
              <a:rPr lang="ro-RO" sz="4000" dirty="0"/>
              <a:t> </a:t>
            </a:r>
            <a:r>
              <a:rPr lang="ro-RO" sz="4000" dirty="0" err="1"/>
              <a:t>you</a:t>
            </a:r>
            <a:r>
              <a:rPr lang="ro-RO" sz="4000" dirty="0"/>
              <a:t> </a:t>
            </a:r>
            <a:r>
              <a:rPr lang="ro-RO" sz="4000" dirty="0" err="1"/>
              <a:t>should</a:t>
            </a:r>
            <a:r>
              <a:rPr lang="ro-RO" sz="4000" dirty="0"/>
              <a:t> </a:t>
            </a:r>
            <a:r>
              <a:rPr lang="ro-RO" sz="4000" dirty="0" err="1"/>
              <a:t>be</a:t>
            </a:r>
            <a:r>
              <a:rPr lang="ro-RO" sz="4000" dirty="0"/>
              <a:t> </a:t>
            </a:r>
            <a:r>
              <a:rPr lang="ro-RO" sz="4000" dirty="0" err="1"/>
              <a:t>able</a:t>
            </a:r>
            <a:r>
              <a:rPr lang="ro-RO" sz="4000" dirty="0"/>
              <a:t> </a:t>
            </a:r>
            <a:r>
              <a:rPr lang="ro-RO" sz="4000" dirty="0" err="1"/>
              <a:t>to</a:t>
            </a:r>
            <a:r>
              <a:rPr lang="ro-RO" sz="4000" dirty="0"/>
              <a:t> </a:t>
            </a:r>
            <a:r>
              <a:rPr lang="ro-RO" sz="4000" dirty="0" err="1"/>
              <a:t>pass</a:t>
            </a:r>
            <a:r>
              <a:rPr lang="ro-RO" sz="4000" dirty="0"/>
              <a:t> </a:t>
            </a:r>
            <a:r>
              <a:rPr lang="ro-RO" sz="4000" dirty="0" err="1"/>
              <a:t>objects</a:t>
            </a:r>
            <a:r>
              <a:rPr lang="ro-RO" sz="4000" dirty="0"/>
              <a:t> of </a:t>
            </a:r>
            <a:r>
              <a:rPr lang="ro-RO" sz="4000" dirty="0" err="1"/>
              <a:t>the</a:t>
            </a:r>
            <a:r>
              <a:rPr lang="ro-RO" sz="4000" dirty="0"/>
              <a:t> </a:t>
            </a:r>
            <a:r>
              <a:rPr lang="ro-RO" sz="4000" dirty="0" err="1"/>
              <a:t>subclass</a:t>
            </a:r>
            <a:r>
              <a:rPr lang="ro-RO" sz="4000" dirty="0"/>
              <a:t> in place of </a:t>
            </a:r>
            <a:r>
              <a:rPr lang="ro-RO" sz="4000" dirty="0" err="1"/>
              <a:t>objects</a:t>
            </a:r>
            <a:r>
              <a:rPr lang="ro-RO" sz="4000" dirty="0"/>
              <a:t> of </a:t>
            </a:r>
            <a:r>
              <a:rPr lang="ro-RO" sz="4000" dirty="0" err="1"/>
              <a:t>the</a:t>
            </a:r>
            <a:r>
              <a:rPr lang="ro-RO" sz="4000" dirty="0"/>
              <a:t> </a:t>
            </a:r>
            <a:r>
              <a:rPr lang="ro-RO" sz="4000" dirty="0" err="1"/>
              <a:t>parent</a:t>
            </a:r>
            <a:r>
              <a:rPr lang="ro-RO" sz="4000" dirty="0"/>
              <a:t> </a:t>
            </a:r>
            <a:r>
              <a:rPr lang="ro-RO" sz="4000" dirty="0" err="1"/>
              <a:t>class</a:t>
            </a:r>
            <a:r>
              <a:rPr lang="ro-RO" sz="4000" dirty="0"/>
              <a:t> </a:t>
            </a:r>
            <a:r>
              <a:rPr lang="ro-RO" sz="4000" dirty="0" err="1"/>
              <a:t>without</a:t>
            </a:r>
            <a:r>
              <a:rPr lang="ro-RO" sz="4000" dirty="0"/>
              <a:t> </a:t>
            </a:r>
            <a:r>
              <a:rPr lang="ro-RO" sz="4000" dirty="0" err="1"/>
              <a:t>breaking</a:t>
            </a:r>
            <a:r>
              <a:rPr lang="ro-RO" sz="4000" dirty="0"/>
              <a:t> </a:t>
            </a:r>
            <a:r>
              <a:rPr lang="ro-RO" sz="4000" dirty="0" err="1"/>
              <a:t>the</a:t>
            </a:r>
            <a:r>
              <a:rPr lang="ro-RO" sz="4000" dirty="0"/>
              <a:t> client code.</a:t>
            </a:r>
          </a:p>
          <a:p>
            <a:pPr marL="0" indent="0">
              <a:buNone/>
            </a:pPr>
            <a:endParaRPr lang="ro-RO" sz="4000" dirty="0"/>
          </a:p>
          <a:p>
            <a:pPr marL="457200" lvl="1" indent="0">
              <a:buNone/>
            </a:pP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SOLID </a:t>
            </a:r>
            <a:r>
              <a:rPr lang="ro-RO" b="1" dirty="0" err="1"/>
              <a:t>Principles</a:t>
            </a:r>
            <a:endParaRPr lang="ro-RO" b="1" dirty="0"/>
          </a:p>
          <a:p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24064616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Interface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Segregation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Principle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356893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 err="1"/>
              <a:t>Clients</a:t>
            </a:r>
            <a:r>
              <a:rPr lang="ro-RO" sz="4000" dirty="0"/>
              <a:t> </a:t>
            </a:r>
            <a:r>
              <a:rPr lang="ro-RO" sz="4000" dirty="0" err="1"/>
              <a:t>shouldn’t</a:t>
            </a:r>
            <a:r>
              <a:rPr lang="ro-RO" sz="4000" dirty="0"/>
              <a:t> </a:t>
            </a:r>
            <a:r>
              <a:rPr lang="ro-RO" sz="4000" dirty="0" err="1"/>
              <a:t>be</a:t>
            </a:r>
            <a:r>
              <a:rPr lang="ro-RO" sz="4000" dirty="0"/>
              <a:t> </a:t>
            </a:r>
            <a:r>
              <a:rPr lang="ro-RO" sz="4000" dirty="0" err="1"/>
              <a:t>forced</a:t>
            </a:r>
            <a:r>
              <a:rPr lang="ro-RO" sz="4000" dirty="0"/>
              <a:t> </a:t>
            </a:r>
            <a:r>
              <a:rPr lang="ro-RO" sz="4000" dirty="0" err="1"/>
              <a:t>to</a:t>
            </a:r>
            <a:r>
              <a:rPr lang="ro-RO" sz="4000" dirty="0"/>
              <a:t>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methods</a:t>
            </a:r>
            <a:r>
              <a:rPr lang="ro-RO" sz="4000" dirty="0"/>
              <a:t> </a:t>
            </a:r>
            <a:r>
              <a:rPr lang="ro-RO" sz="4000" dirty="0" err="1"/>
              <a:t>they</a:t>
            </a:r>
            <a:r>
              <a:rPr lang="ro-RO" sz="4000" dirty="0"/>
              <a:t> do </a:t>
            </a:r>
            <a:r>
              <a:rPr lang="ro-RO" sz="4000" dirty="0" err="1"/>
              <a:t>not</a:t>
            </a:r>
            <a:r>
              <a:rPr lang="ro-RO" sz="4000" dirty="0"/>
              <a:t> </a:t>
            </a:r>
            <a:r>
              <a:rPr lang="ro-RO" sz="4000" dirty="0" err="1"/>
              <a:t>use</a:t>
            </a:r>
            <a:r>
              <a:rPr lang="ro-RO" sz="4000" dirty="0"/>
              <a:t>.</a:t>
            </a:r>
          </a:p>
          <a:p>
            <a:pPr marL="0" indent="0">
              <a:buNone/>
            </a:pPr>
            <a:endParaRPr lang="ro-RO" sz="4000" dirty="0"/>
          </a:p>
          <a:p>
            <a:pPr marL="457200" lvl="1" indent="0">
              <a:buNone/>
            </a:pP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SOLID </a:t>
            </a:r>
            <a:r>
              <a:rPr lang="ro-RO" b="1" dirty="0" err="1"/>
              <a:t>Principles</a:t>
            </a:r>
            <a:endParaRPr lang="ro-RO" b="1" dirty="0"/>
          </a:p>
          <a:p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b="1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2487489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Dependency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Inversion</a:t>
            </a:r>
            <a:r>
              <a:rPr lang="ro-RO" b="1" dirty="0">
                <a:solidFill>
                  <a:srgbClr val="FF0000"/>
                </a:solidFill>
              </a:rPr>
              <a:t> </a:t>
            </a:r>
            <a:r>
              <a:rPr lang="ro-RO" b="1" dirty="0" err="1">
                <a:solidFill>
                  <a:srgbClr val="FF0000"/>
                </a:solidFill>
              </a:rPr>
              <a:t>Principle</a:t>
            </a:r>
            <a:endParaRPr lang="ro-RO" b="1" dirty="0">
              <a:solidFill>
                <a:srgbClr val="FF0000"/>
              </a:solidFill>
            </a:endParaRP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40345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>
            <a:normAutofit/>
          </a:bodyPr>
          <a:lstStyle/>
          <a:p>
            <a:pPr marL="0" indent="0">
              <a:buNone/>
            </a:pPr>
            <a:r>
              <a:rPr lang="ro-RO" sz="4000" dirty="0" err="1"/>
              <a:t>High-level</a:t>
            </a:r>
            <a:r>
              <a:rPr lang="ro-RO" sz="4000" dirty="0"/>
              <a:t> </a:t>
            </a:r>
            <a:r>
              <a:rPr lang="ro-RO" sz="4000" dirty="0" err="1"/>
              <a:t>classes</a:t>
            </a:r>
            <a:r>
              <a:rPr lang="ro-RO" sz="4000" dirty="0"/>
              <a:t> </a:t>
            </a:r>
            <a:r>
              <a:rPr lang="ro-RO" sz="4000" dirty="0" err="1"/>
              <a:t>shouldn’t</a:t>
            </a:r>
            <a:r>
              <a:rPr lang="ro-RO" sz="4000" dirty="0"/>
              <a:t>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low-level</a:t>
            </a:r>
            <a:r>
              <a:rPr lang="ro-RO" sz="4000" dirty="0"/>
              <a:t> </a:t>
            </a:r>
            <a:r>
              <a:rPr lang="ro-RO" sz="4000" dirty="0" err="1"/>
              <a:t>classes</a:t>
            </a:r>
            <a:r>
              <a:rPr lang="ro-RO" sz="4000" dirty="0"/>
              <a:t>. Both </a:t>
            </a:r>
            <a:r>
              <a:rPr lang="ro-RO" sz="4000" dirty="0" err="1"/>
              <a:t>should</a:t>
            </a:r>
            <a:r>
              <a:rPr lang="ro-RO" sz="4000" dirty="0"/>
              <a:t>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abstractions</a:t>
            </a:r>
            <a:r>
              <a:rPr lang="ro-RO" sz="4000" dirty="0"/>
              <a:t>. </a:t>
            </a:r>
            <a:r>
              <a:rPr lang="ro-RO" sz="4000" dirty="0" err="1"/>
              <a:t>Abstractions</a:t>
            </a:r>
            <a:r>
              <a:rPr lang="ro-RO" sz="4000" dirty="0"/>
              <a:t> </a:t>
            </a:r>
            <a:r>
              <a:rPr lang="ro-RO" sz="4000" dirty="0" err="1"/>
              <a:t>shouldn’t</a:t>
            </a:r>
            <a:r>
              <a:rPr lang="ro-RO" sz="4000" dirty="0"/>
              <a:t>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details</a:t>
            </a:r>
            <a:r>
              <a:rPr lang="ro-RO" sz="4000" dirty="0"/>
              <a:t>. </a:t>
            </a:r>
            <a:r>
              <a:rPr lang="ro-RO" sz="4000" dirty="0" err="1"/>
              <a:t>Details</a:t>
            </a:r>
            <a:r>
              <a:rPr lang="ro-RO" sz="4000" dirty="0"/>
              <a:t> </a:t>
            </a:r>
            <a:r>
              <a:rPr lang="ro-RO" sz="4000" dirty="0" err="1"/>
              <a:t>should</a:t>
            </a:r>
            <a:r>
              <a:rPr lang="ro-RO" sz="4000" dirty="0"/>
              <a:t> </a:t>
            </a:r>
            <a:r>
              <a:rPr lang="ro-RO" sz="4000" dirty="0" err="1"/>
              <a:t>depend</a:t>
            </a:r>
            <a:r>
              <a:rPr lang="ro-RO" sz="4000" dirty="0"/>
              <a:t> on </a:t>
            </a:r>
            <a:r>
              <a:rPr lang="ro-RO" sz="4000" dirty="0" err="1"/>
              <a:t>abstractions</a:t>
            </a:r>
            <a:r>
              <a:rPr lang="ro-RO" sz="4000" dirty="0"/>
              <a:t>.</a:t>
            </a:r>
          </a:p>
          <a:p>
            <a:pPr marL="0" indent="0">
              <a:buNone/>
            </a:pPr>
            <a:endParaRPr lang="ro-RO" sz="4000" dirty="0"/>
          </a:p>
          <a:p>
            <a:pPr marL="457200" lvl="1" indent="0">
              <a:buNone/>
            </a:pP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b="1" dirty="0"/>
              <a:t>SOLID </a:t>
            </a:r>
            <a:r>
              <a:rPr lang="ro-RO" b="1" dirty="0" err="1"/>
              <a:t>Principles</a:t>
            </a:r>
            <a:endParaRPr lang="ro-RO" b="1" dirty="0"/>
          </a:p>
          <a:p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b="1" dirty="0"/>
          </a:p>
          <a:p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228884495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1C271F-EA76-8B41-9079-07F33F492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4495" y="1124702"/>
            <a:ext cx="10146186" cy="812956"/>
          </a:xfrm>
        </p:spPr>
        <p:txBody>
          <a:bodyPr/>
          <a:lstStyle/>
          <a:p>
            <a:r>
              <a:rPr lang="ro-RO" dirty="0"/>
              <a:t>Design </a:t>
            </a:r>
            <a:r>
              <a:rPr lang="ro-RO" dirty="0" err="1"/>
              <a:t>Patterns</a:t>
            </a:r>
            <a:r>
              <a:rPr lang="ro-RO" dirty="0"/>
              <a:t> = Rețete, Șabloane, ...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9D52CFA-781B-2944-92A5-C21E76BB9C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55125" y="1937658"/>
            <a:ext cx="5796642" cy="386442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0F225F8-B440-2140-94F4-EA45B56CCC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4079" y="1937658"/>
            <a:ext cx="3900932" cy="3744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5372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/>
              <a:t>What’s</a:t>
            </a:r>
            <a:r>
              <a:rPr lang="ro-RO" dirty="0"/>
              <a:t> a design pattern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</a:p>
          <a:p>
            <a:r>
              <a:rPr lang="ro-RO" dirty="0"/>
              <a:t>Design </a:t>
            </a:r>
            <a:r>
              <a:rPr lang="ro-RO" dirty="0" err="1"/>
              <a:t>patterns</a:t>
            </a:r>
            <a:r>
              <a:rPr lang="ro-RO" dirty="0"/>
              <a:t> are </a:t>
            </a:r>
            <a:r>
              <a:rPr lang="ro-RO" dirty="0" err="1"/>
              <a:t>typical</a:t>
            </a:r>
            <a:r>
              <a:rPr lang="ro-RO" dirty="0"/>
              <a:t> </a:t>
            </a:r>
            <a:r>
              <a:rPr lang="ro-RO" dirty="0" err="1"/>
              <a:t>solutions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commonly</a:t>
            </a:r>
            <a:r>
              <a:rPr lang="ro-RO" dirty="0"/>
              <a:t> </a:t>
            </a:r>
            <a:r>
              <a:rPr lang="ro-RO" dirty="0" err="1"/>
              <a:t>occurring</a:t>
            </a:r>
            <a:r>
              <a:rPr lang="ro-RO" dirty="0"/>
              <a:t> </a:t>
            </a:r>
            <a:r>
              <a:rPr lang="ro-RO" dirty="0" err="1"/>
              <a:t>problems</a:t>
            </a:r>
            <a:r>
              <a:rPr lang="ro-RO" dirty="0"/>
              <a:t> in software design. </a:t>
            </a:r>
            <a:r>
              <a:rPr lang="ro-RO" dirty="0" err="1"/>
              <a:t>They</a:t>
            </a:r>
            <a:r>
              <a:rPr lang="ro-RO" dirty="0"/>
              <a:t> are </a:t>
            </a:r>
            <a:r>
              <a:rPr lang="ro-RO" dirty="0" err="1"/>
              <a:t>like</a:t>
            </a:r>
            <a:r>
              <a:rPr lang="ro-RO" dirty="0"/>
              <a:t> pre-made </a:t>
            </a:r>
            <a:r>
              <a:rPr lang="ro-RO" dirty="0" err="1"/>
              <a:t>blueprints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customize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recurring</a:t>
            </a:r>
            <a:r>
              <a:rPr lang="ro-RO" dirty="0"/>
              <a:t> design problem in </a:t>
            </a:r>
            <a:r>
              <a:rPr lang="ro-RO" dirty="0" err="1"/>
              <a:t>your</a:t>
            </a:r>
            <a:r>
              <a:rPr lang="ro-RO" dirty="0"/>
              <a:t> code.</a:t>
            </a:r>
          </a:p>
          <a:p>
            <a:r>
              <a:rPr lang="ro-RO" dirty="0"/>
              <a:t>Design pattern = Concept for </a:t>
            </a:r>
            <a:r>
              <a:rPr lang="ro-RO" dirty="0" err="1"/>
              <a:t>solving</a:t>
            </a:r>
            <a:r>
              <a:rPr lang="ro-RO" dirty="0"/>
              <a:t> a particular problem.</a:t>
            </a:r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Design </a:t>
            </a:r>
            <a:r>
              <a:rPr lang="ro-RO" dirty="0" err="1"/>
              <a:t>Patterns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9636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30BE4A-E328-D340-8410-57A79A1ACA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3486" y="764373"/>
            <a:ext cx="9742714" cy="1293028"/>
          </a:xfrm>
        </p:spPr>
        <p:txBody>
          <a:bodyPr/>
          <a:lstStyle/>
          <a:p>
            <a:r>
              <a:rPr lang="ro-RO" dirty="0"/>
              <a:t>Design </a:t>
            </a:r>
            <a:r>
              <a:rPr lang="ro-RO" dirty="0" err="1"/>
              <a:t>Patterns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946D46-D625-3541-A1F9-565DF808E02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does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pattern consist of</a:t>
            </a:r>
            <a:r>
              <a:rPr lang="ro-RO" dirty="0"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lang="ro-RO" dirty="0"/>
          </a:p>
          <a:p>
            <a:pPr marL="0" indent="0">
              <a:buNone/>
            </a:pPr>
            <a:r>
              <a:rPr lang="ro-RO" dirty="0" err="1"/>
              <a:t>Patterns</a:t>
            </a:r>
            <a:r>
              <a:rPr lang="ro-RO" dirty="0"/>
              <a:t> are </a:t>
            </a:r>
            <a:r>
              <a:rPr lang="ro-RO" dirty="0" err="1"/>
              <a:t>described</a:t>
            </a:r>
            <a:r>
              <a:rPr lang="ro-RO" dirty="0"/>
              <a:t> </a:t>
            </a:r>
            <a:r>
              <a:rPr lang="ro-RO" dirty="0" err="1"/>
              <a:t>very</a:t>
            </a:r>
            <a:r>
              <a:rPr lang="ro-RO" dirty="0"/>
              <a:t> </a:t>
            </a:r>
            <a:r>
              <a:rPr lang="ro-RO" dirty="0" err="1"/>
              <a:t>formally</a:t>
            </a:r>
            <a:r>
              <a:rPr lang="ro-RO" dirty="0"/>
              <a:t> </a:t>
            </a:r>
            <a:r>
              <a:rPr lang="ro-RO" dirty="0" err="1"/>
              <a:t>so</a:t>
            </a:r>
            <a:r>
              <a:rPr lang="ro-RO" dirty="0"/>
              <a:t> </a:t>
            </a:r>
            <a:r>
              <a:rPr lang="ro-RO" dirty="0" err="1"/>
              <a:t>people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reproduce </a:t>
            </a:r>
            <a:r>
              <a:rPr lang="ro-RO" dirty="0" err="1"/>
              <a:t>them</a:t>
            </a:r>
            <a:r>
              <a:rPr lang="ro-RO" dirty="0"/>
              <a:t> in </a:t>
            </a:r>
            <a:r>
              <a:rPr lang="ro-RO" dirty="0" err="1"/>
              <a:t>many</a:t>
            </a:r>
            <a:r>
              <a:rPr lang="ro-RO" dirty="0"/>
              <a:t> </a:t>
            </a:r>
            <a:r>
              <a:rPr lang="ro-RO" dirty="0" err="1"/>
              <a:t>contexts</a:t>
            </a:r>
            <a:r>
              <a:rPr lang="ro-RO" dirty="0"/>
              <a:t>.</a:t>
            </a:r>
          </a:p>
          <a:p>
            <a:pPr lvl="1"/>
            <a:r>
              <a:rPr lang="ro-RO" b="1" dirty="0" err="1"/>
              <a:t>Intent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pattern </a:t>
            </a:r>
            <a:r>
              <a:rPr lang="ro-RO" dirty="0" err="1"/>
              <a:t>briefly</a:t>
            </a:r>
            <a:r>
              <a:rPr lang="ro-RO" dirty="0"/>
              <a:t> </a:t>
            </a:r>
            <a:r>
              <a:rPr lang="ro-RO" dirty="0" err="1"/>
              <a:t>describes</a:t>
            </a:r>
            <a:r>
              <a:rPr lang="ro-RO" dirty="0"/>
              <a:t> </a:t>
            </a:r>
            <a:r>
              <a:rPr lang="ro-RO" dirty="0" err="1"/>
              <a:t>both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problem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solution</a:t>
            </a:r>
            <a:r>
              <a:rPr lang="ro-RO" dirty="0"/>
              <a:t>;</a:t>
            </a:r>
          </a:p>
          <a:p>
            <a:pPr lvl="1"/>
            <a:r>
              <a:rPr lang="ro-RO" b="1" dirty="0" err="1"/>
              <a:t>Motivation</a:t>
            </a:r>
            <a:r>
              <a:rPr lang="ro-RO" b="1" dirty="0"/>
              <a:t> </a:t>
            </a:r>
            <a:r>
              <a:rPr lang="ro-RO" dirty="0" err="1"/>
              <a:t>futher</a:t>
            </a:r>
            <a:r>
              <a:rPr lang="ro-RO" dirty="0"/>
              <a:t> </a:t>
            </a:r>
            <a:r>
              <a:rPr lang="ro-RO" dirty="0" err="1"/>
              <a:t>explains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problem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solution</a:t>
            </a:r>
            <a:r>
              <a:rPr lang="ro-RO" dirty="0"/>
              <a:t>;</a:t>
            </a:r>
          </a:p>
          <a:p>
            <a:pPr lvl="1"/>
            <a:r>
              <a:rPr lang="ro-RO" b="1" dirty="0" err="1"/>
              <a:t>Structure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classes</a:t>
            </a:r>
            <a:r>
              <a:rPr lang="ro-RO" dirty="0"/>
              <a:t> </a:t>
            </a:r>
            <a:r>
              <a:rPr lang="ro-RO" dirty="0" err="1"/>
              <a:t>shows</a:t>
            </a:r>
            <a:r>
              <a:rPr lang="ro-RO" dirty="0"/>
              <a:t> </a:t>
            </a:r>
            <a:r>
              <a:rPr lang="ro-RO" dirty="0" err="1"/>
              <a:t>each</a:t>
            </a:r>
            <a:r>
              <a:rPr lang="ro-RO" dirty="0"/>
              <a:t> part of </a:t>
            </a:r>
            <a:r>
              <a:rPr lang="ro-RO" dirty="0" err="1"/>
              <a:t>the</a:t>
            </a:r>
            <a:r>
              <a:rPr lang="ro-RO" dirty="0"/>
              <a:t> pattern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how</a:t>
            </a:r>
            <a:r>
              <a:rPr lang="ro-RO" dirty="0"/>
              <a:t> </a:t>
            </a:r>
            <a:r>
              <a:rPr lang="ro-RO" dirty="0" err="1"/>
              <a:t>they</a:t>
            </a:r>
            <a:r>
              <a:rPr lang="ro-RO" dirty="0"/>
              <a:t> are </a:t>
            </a:r>
            <a:r>
              <a:rPr lang="ro-RO" dirty="0" err="1"/>
              <a:t>related</a:t>
            </a:r>
            <a:r>
              <a:rPr lang="ro-RO" dirty="0"/>
              <a:t>;(UML)</a:t>
            </a:r>
          </a:p>
          <a:p>
            <a:pPr lvl="1"/>
            <a:r>
              <a:rPr lang="ro-RO" b="1" dirty="0"/>
              <a:t>Code </a:t>
            </a:r>
            <a:r>
              <a:rPr lang="ro-RO" b="1" dirty="0" err="1"/>
              <a:t>examples</a:t>
            </a:r>
            <a:r>
              <a:rPr lang="ro-RO" b="1" dirty="0"/>
              <a:t>, </a:t>
            </a:r>
            <a:r>
              <a:rPr lang="ro-RO" b="1" dirty="0" err="1"/>
              <a:t>implementation</a:t>
            </a:r>
            <a:r>
              <a:rPr lang="ro-RO" b="1" dirty="0"/>
              <a:t> </a:t>
            </a:r>
            <a:r>
              <a:rPr lang="ro-RO" b="1" dirty="0" err="1"/>
              <a:t>steps</a:t>
            </a:r>
            <a:r>
              <a:rPr lang="ro-RO" b="1" dirty="0"/>
              <a:t>, </a:t>
            </a:r>
            <a:r>
              <a:rPr lang="ro-RO" b="1" dirty="0" err="1"/>
              <a:t>relation</a:t>
            </a:r>
            <a:r>
              <a:rPr lang="ro-RO" b="1" dirty="0"/>
              <a:t> </a:t>
            </a:r>
            <a:r>
              <a:rPr lang="ro-RO" b="1" dirty="0" err="1"/>
              <a:t>with</a:t>
            </a:r>
            <a:r>
              <a:rPr lang="ro-RO" b="1" dirty="0"/>
              <a:t> </a:t>
            </a:r>
            <a:r>
              <a:rPr lang="ro-RO" b="1" dirty="0" err="1"/>
              <a:t>other</a:t>
            </a:r>
            <a:r>
              <a:rPr lang="ro-RO" b="1" dirty="0"/>
              <a:t> </a:t>
            </a:r>
            <a:r>
              <a:rPr lang="ro-RO" b="1" dirty="0" err="1"/>
              <a:t>patterns</a:t>
            </a:r>
            <a:endParaRPr lang="ro-RO" b="1" dirty="0"/>
          </a:p>
        </p:txBody>
      </p:sp>
    </p:spTree>
    <p:extLst>
      <p:ext uri="{BB962C8B-B14F-4D97-AF65-F5344CB8AC3E}">
        <p14:creationId xmlns:p14="http://schemas.microsoft.com/office/powerpoint/2010/main" val="1918530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b="1" dirty="0">
                <a:solidFill>
                  <a:srgbClr val="FF0000"/>
                </a:solidFill>
              </a:rPr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91879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7033-500F-E74D-B7A8-133BCC4F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roadmap</a:t>
            </a:r>
            <a:r>
              <a:rPr lang="ro-RO" dirty="0"/>
              <a:t> - Design </a:t>
            </a:r>
            <a:r>
              <a:rPr lang="ro-RO" dirty="0" err="1"/>
              <a:t>Patterns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ED60-49CA-494F-9779-3D8B3E71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b="1" dirty="0" err="1">
                <a:solidFill>
                  <a:srgbClr val="FF0000"/>
                </a:solidFill>
              </a:rPr>
              <a:t>Creational</a:t>
            </a:r>
            <a:r>
              <a:rPr lang="ro-RO" b="1" dirty="0">
                <a:solidFill>
                  <a:srgbClr val="FF0000"/>
                </a:solidFill>
              </a:rPr>
              <a:t> Design </a:t>
            </a:r>
            <a:r>
              <a:rPr lang="ro-RO" b="1" dirty="0" err="1">
                <a:solidFill>
                  <a:srgbClr val="FF0000"/>
                </a:solidFill>
              </a:rPr>
              <a:t>Patterns</a:t>
            </a:r>
            <a:r>
              <a:rPr lang="ro-RO" dirty="0"/>
              <a:t>: </a:t>
            </a:r>
            <a:r>
              <a:rPr lang="ro-RO" dirty="0" err="1"/>
              <a:t>Singleton</a:t>
            </a:r>
            <a:r>
              <a:rPr lang="ro-RO" dirty="0"/>
              <a:t>, </a:t>
            </a:r>
            <a:r>
              <a:rPr lang="ro-RO" dirty="0" err="1"/>
              <a:t>Builder</a:t>
            </a:r>
            <a:r>
              <a:rPr lang="ro-RO" dirty="0"/>
              <a:t>, </a:t>
            </a:r>
            <a:r>
              <a:rPr lang="ro-RO" dirty="0" err="1"/>
              <a:t>Factory</a:t>
            </a:r>
            <a:r>
              <a:rPr lang="ro-RO" dirty="0"/>
              <a:t>, Abstract </a:t>
            </a:r>
            <a:r>
              <a:rPr lang="ro-RO" dirty="0" err="1"/>
              <a:t>Factory</a:t>
            </a:r>
            <a:r>
              <a:rPr lang="ro-RO" dirty="0"/>
              <a:t>, </a:t>
            </a:r>
            <a:r>
              <a:rPr lang="ro-RO" dirty="0" err="1"/>
              <a:t>Prototype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Structural Design </a:t>
            </a:r>
            <a:r>
              <a:rPr lang="ro-RO" dirty="0" err="1"/>
              <a:t>Patterns</a:t>
            </a:r>
            <a:r>
              <a:rPr lang="ro-RO" dirty="0"/>
              <a:t>: </a:t>
            </a:r>
            <a:r>
              <a:rPr lang="ro-RO" dirty="0" err="1"/>
              <a:t>Adapter</a:t>
            </a:r>
            <a:r>
              <a:rPr lang="ro-RO" dirty="0"/>
              <a:t>, Decorator, </a:t>
            </a:r>
            <a:r>
              <a:rPr lang="ro-RO" dirty="0" err="1"/>
              <a:t>Facade</a:t>
            </a:r>
            <a:r>
              <a:rPr lang="ro-RO" dirty="0"/>
              <a:t>, Proxy, Bridge, </a:t>
            </a:r>
            <a:r>
              <a:rPr lang="ro-RO" dirty="0" err="1"/>
              <a:t>Composition</a:t>
            </a:r>
            <a:r>
              <a:rPr lang="ro-RO" dirty="0"/>
              <a:t>, </a:t>
            </a:r>
            <a:r>
              <a:rPr lang="ro-RO" dirty="0" err="1"/>
              <a:t>Flyweight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Behavioral</a:t>
            </a:r>
            <a:r>
              <a:rPr lang="ro-RO" dirty="0"/>
              <a:t> Design </a:t>
            </a:r>
            <a:r>
              <a:rPr lang="ro-RO" dirty="0" err="1"/>
              <a:t>Patterns</a:t>
            </a:r>
            <a:r>
              <a:rPr lang="ro-RO" dirty="0"/>
              <a:t>: Chain of </a:t>
            </a:r>
            <a:r>
              <a:rPr lang="ro-RO" dirty="0" err="1"/>
              <a:t>Responsability</a:t>
            </a:r>
            <a:r>
              <a:rPr lang="ro-RO" dirty="0"/>
              <a:t>, </a:t>
            </a:r>
            <a:r>
              <a:rPr lang="ro-RO" dirty="0" err="1"/>
              <a:t>Command</a:t>
            </a:r>
            <a:r>
              <a:rPr lang="ro-RO" dirty="0"/>
              <a:t>, </a:t>
            </a:r>
            <a:r>
              <a:rPr lang="ro-RO" dirty="0" err="1"/>
              <a:t>Iterator</a:t>
            </a:r>
            <a:r>
              <a:rPr lang="ro-RO" dirty="0"/>
              <a:t>, </a:t>
            </a:r>
            <a:r>
              <a:rPr lang="ro-RO" dirty="0" err="1"/>
              <a:t>Observer</a:t>
            </a:r>
            <a:r>
              <a:rPr lang="ro-RO" dirty="0"/>
              <a:t>, </a:t>
            </a:r>
            <a:r>
              <a:rPr lang="ro-RO" dirty="0" err="1"/>
              <a:t>Strategy</a:t>
            </a:r>
            <a:r>
              <a:rPr lang="ro-RO" dirty="0"/>
              <a:t>, </a:t>
            </a:r>
            <a:r>
              <a:rPr lang="ro-RO" dirty="0" err="1"/>
              <a:t>Template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, </a:t>
            </a:r>
            <a:r>
              <a:rPr lang="ro-RO" dirty="0" err="1"/>
              <a:t>Visitor</a:t>
            </a:r>
            <a:r>
              <a:rPr lang="ro-RO" dirty="0"/>
              <a:t>, Memento, State, Mediator.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33080692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Singleton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 err="1"/>
              <a:t>Creational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ensure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a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has</a:t>
            </a:r>
            <a:r>
              <a:rPr lang="ro-RO" dirty="0"/>
              <a:t> </a:t>
            </a:r>
            <a:r>
              <a:rPr lang="ro-RO" dirty="0" err="1"/>
              <a:t>only</a:t>
            </a:r>
            <a:r>
              <a:rPr lang="ro-RO" dirty="0"/>
              <a:t> </a:t>
            </a:r>
            <a:r>
              <a:rPr lang="ro-RO" dirty="0" err="1"/>
              <a:t>one</a:t>
            </a:r>
            <a:r>
              <a:rPr lang="ro-RO" dirty="0"/>
              <a:t> </a:t>
            </a:r>
            <a:r>
              <a:rPr lang="ro-RO" dirty="0" err="1"/>
              <a:t>instance</a:t>
            </a:r>
            <a:r>
              <a:rPr lang="ro-RO" dirty="0"/>
              <a:t>, </a:t>
            </a:r>
            <a:r>
              <a:rPr lang="ro-RO" dirty="0" err="1"/>
              <a:t>while</a:t>
            </a:r>
            <a:r>
              <a:rPr lang="ro-RO" dirty="0"/>
              <a:t> </a:t>
            </a:r>
            <a:r>
              <a:rPr lang="ro-RO" dirty="0" err="1"/>
              <a:t>providing</a:t>
            </a:r>
            <a:r>
              <a:rPr lang="ro-RO" dirty="0"/>
              <a:t> a global </a:t>
            </a:r>
            <a:r>
              <a:rPr lang="ro-RO" dirty="0" err="1"/>
              <a:t>access</a:t>
            </a:r>
            <a:r>
              <a:rPr lang="ro-RO" dirty="0"/>
              <a:t> </a:t>
            </a:r>
            <a:r>
              <a:rPr lang="ro-RO" dirty="0" err="1"/>
              <a:t>point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this</a:t>
            </a:r>
            <a:r>
              <a:rPr lang="ro-RO" dirty="0"/>
              <a:t> </a:t>
            </a:r>
            <a:r>
              <a:rPr lang="ro-RO" dirty="0" err="1"/>
              <a:t>instance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5" name="Content Placeholder 14">
            <a:extLst>
              <a:ext uri="{FF2B5EF4-FFF2-40B4-BE49-F238E27FC236}">
                <a16:creationId xmlns:a16="http://schemas.microsoft.com/office/drawing/2014/main" id="{F9E21559-5107-F34C-BF8E-2C4B31B44EB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601230"/>
            <a:ext cx="5334000" cy="3209703"/>
          </a:xfrm>
        </p:spPr>
      </p:pic>
    </p:spTree>
    <p:extLst>
      <p:ext uri="{BB962C8B-B14F-4D97-AF65-F5344CB8AC3E}">
        <p14:creationId xmlns:p14="http://schemas.microsoft.com/office/powerpoint/2010/main" val="357771847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Builder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 err="1"/>
              <a:t>Creational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construct complex </a:t>
            </a:r>
            <a:r>
              <a:rPr lang="ro-RO" dirty="0" err="1"/>
              <a:t>objects</a:t>
            </a:r>
            <a:r>
              <a:rPr lang="ro-RO" dirty="0"/>
              <a:t> step </a:t>
            </a:r>
            <a:r>
              <a:rPr lang="ro-RO" dirty="0" err="1"/>
              <a:t>by</a:t>
            </a:r>
            <a:r>
              <a:rPr lang="ro-RO" dirty="0"/>
              <a:t> step. The pattern </a:t>
            </a:r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produce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types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representations</a:t>
            </a:r>
            <a:r>
              <a:rPr lang="ro-RO" dirty="0"/>
              <a:t> of an 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using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same </a:t>
            </a:r>
            <a:r>
              <a:rPr lang="ro-RO" dirty="0" err="1"/>
              <a:t>construction</a:t>
            </a:r>
            <a:r>
              <a:rPr lang="ro-RO" dirty="0"/>
              <a:t> code.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8" name="Content Placeholder 5">
            <a:extLst>
              <a:ext uri="{FF2B5EF4-FFF2-40B4-BE49-F238E27FC236}">
                <a16:creationId xmlns:a16="http://schemas.microsoft.com/office/drawing/2014/main" id="{1921F6F6-090E-E04D-8F23-0EADA7FB5A7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3254"/>
            <a:ext cx="5334000" cy="3505654"/>
          </a:xfrm>
        </p:spPr>
      </p:pic>
    </p:spTree>
    <p:extLst>
      <p:ext uri="{BB962C8B-B14F-4D97-AF65-F5344CB8AC3E}">
        <p14:creationId xmlns:p14="http://schemas.microsoft.com/office/powerpoint/2010/main" val="176024757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ro-RO" dirty="0" err="1"/>
              <a:t>Factory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 err="1"/>
              <a:t>Creational</a:t>
            </a:r>
            <a:r>
              <a:rPr lang="ro-RO" sz="2000" dirty="0"/>
              <a:t> </a:t>
            </a:r>
            <a:r>
              <a:rPr lang="ro-RO" sz="2000" dirty="0" err="1"/>
              <a:t>DesiGn</a:t>
            </a:r>
            <a:r>
              <a:rPr lang="ro-RO" sz="2000" dirty="0"/>
              <a:t>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Provides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 for </a:t>
            </a:r>
            <a:r>
              <a:rPr lang="ro-RO" dirty="0" err="1"/>
              <a:t>creating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in a </a:t>
            </a:r>
            <a:r>
              <a:rPr lang="ro-RO" dirty="0" err="1"/>
              <a:t>superclass</a:t>
            </a:r>
            <a:r>
              <a:rPr lang="ro-RO" dirty="0"/>
              <a:t>, but </a:t>
            </a:r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subclasses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alter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type</a:t>
            </a:r>
            <a:r>
              <a:rPr lang="ro-RO" dirty="0"/>
              <a:t> of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will</a:t>
            </a:r>
            <a:r>
              <a:rPr lang="ro-RO" dirty="0"/>
              <a:t> </a:t>
            </a:r>
            <a:r>
              <a:rPr lang="ro-RO" dirty="0" err="1"/>
              <a:t>be</a:t>
            </a:r>
            <a:r>
              <a:rPr lang="ro-RO" dirty="0"/>
              <a:t> </a:t>
            </a:r>
            <a:r>
              <a:rPr lang="ro-RO" dirty="0" err="1"/>
              <a:t>created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7" name="Content Placeholder 7">
            <a:extLst>
              <a:ext uri="{FF2B5EF4-FFF2-40B4-BE49-F238E27FC236}">
                <a16:creationId xmlns:a16="http://schemas.microsoft.com/office/drawing/2014/main" id="{A117F59E-EC75-2441-8948-CC0E7361C21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6223"/>
            <a:ext cx="5334000" cy="3499717"/>
          </a:xfrm>
        </p:spPr>
      </p:pic>
    </p:spTree>
    <p:extLst>
      <p:ext uri="{BB962C8B-B14F-4D97-AF65-F5344CB8AC3E}">
        <p14:creationId xmlns:p14="http://schemas.microsoft.com/office/powerpoint/2010/main" val="182953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Abstract </a:t>
            </a:r>
            <a:r>
              <a:rPr lang="ro-RO" dirty="0" err="1"/>
              <a:t>Factory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 err="1"/>
              <a:t>Creational</a:t>
            </a:r>
            <a:r>
              <a:rPr lang="ro-RO" sz="2000" dirty="0"/>
              <a:t> </a:t>
            </a:r>
            <a:r>
              <a:rPr lang="ro-RO" sz="2000" dirty="0" err="1"/>
              <a:t>DesiGn</a:t>
            </a:r>
            <a:r>
              <a:rPr lang="ro-RO" sz="2000" dirty="0"/>
              <a:t>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produce </a:t>
            </a:r>
            <a:r>
              <a:rPr lang="ro-RO" dirty="0" err="1"/>
              <a:t>families</a:t>
            </a:r>
            <a:r>
              <a:rPr lang="ro-RO" dirty="0"/>
              <a:t> of </a:t>
            </a:r>
            <a:r>
              <a:rPr lang="ro-RO" dirty="0" err="1"/>
              <a:t>related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without</a:t>
            </a:r>
            <a:r>
              <a:rPr lang="ro-RO" dirty="0"/>
              <a:t> </a:t>
            </a:r>
            <a:r>
              <a:rPr lang="ro-RO" dirty="0" err="1"/>
              <a:t>specifying</a:t>
            </a:r>
            <a:r>
              <a:rPr lang="ro-RO" dirty="0"/>
              <a:t> </a:t>
            </a:r>
            <a:r>
              <a:rPr lang="ro-RO" dirty="0" err="1"/>
              <a:t>their</a:t>
            </a:r>
            <a:r>
              <a:rPr lang="ro-RO" dirty="0"/>
              <a:t> concrete </a:t>
            </a:r>
            <a:r>
              <a:rPr lang="ro-RO" dirty="0" err="1"/>
              <a:t>classes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092AD26E-4079-7D44-A686-4C3116DA86C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50339"/>
            <a:ext cx="5334000" cy="3511484"/>
          </a:xfrm>
        </p:spPr>
      </p:pic>
    </p:spTree>
    <p:extLst>
      <p:ext uri="{BB962C8B-B14F-4D97-AF65-F5344CB8AC3E}">
        <p14:creationId xmlns:p14="http://schemas.microsoft.com/office/powerpoint/2010/main" val="203594945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7033-500F-E74D-B7A8-133BCC4F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roadmap</a:t>
            </a:r>
            <a:r>
              <a:rPr lang="ro-RO" dirty="0"/>
              <a:t> - Design </a:t>
            </a:r>
            <a:r>
              <a:rPr lang="ro-RO" dirty="0" err="1"/>
              <a:t>Patterns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ED60-49CA-494F-9779-3D8B3E71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Creational</a:t>
            </a:r>
            <a:r>
              <a:rPr lang="ro-RO" dirty="0"/>
              <a:t> Design </a:t>
            </a:r>
            <a:r>
              <a:rPr lang="ro-RO" dirty="0" err="1"/>
              <a:t>Patterns</a:t>
            </a:r>
            <a:r>
              <a:rPr lang="ro-RO" dirty="0"/>
              <a:t>: </a:t>
            </a:r>
            <a:r>
              <a:rPr lang="ro-RO" dirty="0" err="1"/>
              <a:t>Singleton</a:t>
            </a:r>
            <a:r>
              <a:rPr lang="ro-RO" dirty="0"/>
              <a:t>, </a:t>
            </a:r>
            <a:r>
              <a:rPr lang="ro-RO" dirty="0" err="1"/>
              <a:t>Builder</a:t>
            </a:r>
            <a:r>
              <a:rPr lang="ro-RO" dirty="0"/>
              <a:t>, </a:t>
            </a:r>
            <a:r>
              <a:rPr lang="ro-RO" dirty="0" err="1"/>
              <a:t>Factory</a:t>
            </a:r>
            <a:r>
              <a:rPr lang="ro-RO" dirty="0"/>
              <a:t>, Abstract </a:t>
            </a:r>
            <a:r>
              <a:rPr lang="ro-RO" dirty="0" err="1"/>
              <a:t>Factory</a:t>
            </a:r>
            <a:r>
              <a:rPr lang="ro-RO" dirty="0"/>
              <a:t>, </a:t>
            </a:r>
            <a:r>
              <a:rPr lang="ro-RO" dirty="0" err="1"/>
              <a:t>Prototype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>
                <a:solidFill>
                  <a:srgbClr val="FF0000"/>
                </a:solidFill>
              </a:rPr>
              <a:t>Structural Design </a:t>
            </a:r>
            <a:r>
              <a:rPr lang="ro-RO" b="1" dirty="0" err="1">
                <a:solidFill>
                  <a:srgbClr val="FF0000"/>
                </a:solidFill>
              </a:rPr>
              <a:t>Patterns</a:t>
            </a:r>
            <a:r>
              <a:rPr lang="ro-RO" dirty="0"/>
              <a:t>: </a:t>
            </a:r>
            <a:r>
              <a:rPr lang="ro-RO" dirty="0" err="1"/>
              <a:t>Adapter</a:t>
            </a:r>
            <a:r>
              <a:rPr lang="ro-RO" dirty="0"/>
              <a:t>, Decorator, </a:t>
            </a:r>
            <a:r>
              <a:rPr lang="ro-RO" dirty="0" err="1"/>
              <a:t>Facade</a:t>
            </a:r>
            <a:r>
              <a:rPr lang="ro-RO" dirty="0"/>
              <a:t>, Proxy, Bridge, </a:t>
            </a:r>
            <a:r>
              <a:rPr lang="ro-RO" dirty="0" err="1"/>
              <a:t>Composition</a:t>
            </a:r>
            <a:r>
              <a:rPr lang="ro-RO" dirty="0"/>
              <a:t>, </a:t>
            </a:r>
            <a:r>
              <a:rPr lang="ro-RO" dirty="0" err="1"/>
              <a:t>Flyweight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 err="1"/>
              <a:t>Behavioral</a:t>
            </a:r>
            <a:r>
              <a:rPr lang="ro-RO" dirty="0"/>
              <a:t> Design </a:t>
            </a:r>
            <a:r>
              <a:rPr lang="ro-RO" dirty="0" err="1"/>
              <a:t>Patterns</a:t>
            </a:r>
            <a:r>
              <a:rPr lang="ro-RO" dirty="0"/>
              <a:t>: Chain of </a:t>
            </a:r>
            <a:r>
              <a:rPr lang="ro-RO" dirty="0" err="1"/>
              <a:t>Responsability</a:t>
            </a:r>
            <a:r>
              <a:rPr lang="ro-RO" dirty="0"/>
              <a:t>, </a:t>
            </a:r>
            <a:r>
              <a:rPr lang="ro-RO" dirty="0" err="1"/>
              <a:t>Command</a:t>
            </a:r>
            <a:r>
              <a:rPr lang="ro-RO" dirty="0"/>
              <a:t>, </a:t>
            </a:r>
            <a:r>
              <a:rPr lang="ro-RO" dirty="0" err="1"/>
              <a:t>Iterator</a:t>
            </a:r>
            <a:r>
              <a:rPr lang="ro-RO" dirty="0"/>
              <a:t>, </a:t>
            </a:r>
            <a:r>
              <a:rPr lang="ro-RO" dirty="0" err="1"/>
              <a:t>Observer</a:t>
            </a:r>
            <a:r>
              <a:rPr lang="ro-RO" dirty="0"/>
              <a:t>, </a:t>
            </a:r>
            <a:r>
              <a:rPr lang="ro-RO" dirty="0" err="1"/>
              <a:t>Strategy</a:t>
            </a:r>
            <a:r>
              <a:rPr lang="ro-RO" dirty="0"/>
              <a:t>, </a:t>
            </a:r>
            <a:r>
              <a:rPr lang="ro-RO" dirty="0" err="1"/>
              <a:t>Template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, </a:t>
            </a:r>
            <a:r>
              <a:rPr lang="ro-RO" dirty="0" err="1"/>
              <a:t>Visitor</a:t>
            </a:r>
            <a:r>
              <a:rPr lang="ro-RO" dirty="0"/>
              <a:t>, Memento, State, Mediator.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3329093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Adapter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/>
              <a:t>Structural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Provides</a:t>
            </a:r>
            <a:r>
              <a:rPr lang="ro-RO" dirty="0"/>
              <a:t> a </a:t>
            </a:r>
            <a:r>
              <a:rPr lang="ro-RO" dirty="0" err="1"/>
              <a:t>unified</a:t>
            </a:r>
            <a:r>
              <a:rPr lang="ro-RO" dirty="0"/>
              <a:t> </a:t>
            </a:r>
            <a:r>
              <a:rPr lang="ro-RO" dirty="0" err="1"/>
              <a:t>interface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allows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incompatible</a:t>
            </a:r>
            <a:r>
              <a:rPr lang="ro-RO" dirty="0"/>
              <a:t> </a:t>
            </a:r>
            <a:r>
              <a:rPr lang="ro-RO" dirty="0" err="1"/>
              <a:t>interfaces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collaborate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51A2C48-D550-6847-9966-659A97B7B8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2363"/>
            <a:ext cx="5334000" cy="3347436"/>
          </a:xfrm>
        </p:spPr>
      </p:pic>
    </p:spTree>
    <p:extLst>
      <p:ext uri="{BB962C8B-B14F-4D97-AF65-F5344CB8AC3E}">
        <p14:creationId xmlns:p14="http://schemas.microsoft.com/office/powerpoint/2010/main" val="340405435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Decorator </a:t>
            </a:r>
            <a:br>
              <a:rPr lang="ro-RO" dirty="0"/>
            </a:br>
            <a:r>
              <a:rPr lang="ro-RO" sz="2000" dirty="0"/>
              <a:t>Structural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attach</a:t>
            </a:r>
            <a:r>
              <a:rPr lang="ro-RO" dirty="0"/>
              <a:t> </a:t>
            </a:r>
            <a:r>
              <a:rPr lang="ro-RO" dirty="0" err="1"/>
              <a:t>new</a:t>
            </a:r>
            <a:r>
              <a:rPr lang="ro-RO" dirty="0"/>
              <a:t> </a:t>
            </a:r>
            <a:r>
              <a:rPr lang="ro-RO" dirty="0" err="1"/>
              <a:t>behaviors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by</a:t>
            </a:r>
            <a:r>
              <a:rPr lang="ro-RO" dirty="0"/>
              <a:t> </a:t>
            </a:r>
            <a:r>
              <a:rPr lang="ro-RO" dirty="0" err="1"/>
              <a:t>placing</a:t>
            </a:r>
            <a:r>
              <a:rPr lang="ro-RO" dirty="0"/>
              <a:t> </a:t>
            </a:r>
            <a:r>
              <a:rPr lang="ro-RO" dirty="0" err="1"/>
              <a:t>these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inside</a:t>
            </a:r>
            <a:r>
              <a:rPr lang="ro-RO" dirty="0"/>
              <a:t> special </a:t>
            </a:r>
            <a:r>
              <a:rPr lang="ro-RO" dirty="0" err="1"/>
              <a:t>wrapper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contain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behaviors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FCC8416-2519-7243-9C2D-06D107F83D2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71061"/>
            <a:ext cx="5334000" cy="3670040"/>
          </a:xfrm>
        </p:spPr>
      </p:pic>
    </p:spTree>
    <p:extLst>
      <p:ext uri="{BB962C8B-B14F-4D97-AF65-F5344CB8AC3E}">
        <p14:creationId xmlns:p14="http://schemas.microsoft.com/office/powerpoint/2010/main" val="367563870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Facade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/>
              <a:t>Structural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Provides</a:t>
            </a:r>
            <a:r>
              <a:rPr lang="ro-RO" dirty="0"/>
              <a:t> a </a:t>
            </a:r>
            <a:r>
              <a:rPr lang="ro-RO" dirty="0" err="1"/>
              <a:t>simplified</a:t>
            </a:r>
            <a:r>
              <a:rPr lang="ro-RO" dirty="0"/>
              <a:t> </a:t>
            </a:r>
            <a:r>
              <a:rPr lang="ro-RO" dirty="0" err="1"/>
              <a:t>interface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a </a:t>
            </a:r>
            <a:r>
              <a:rPr lang="ro-RO" dirty="0" err="1"/>
              <a:t>library</a:t>
            </a:r>
            <a:r>
              <a:rPr lang="ro-RO" dirty="0"/>
              <a:t>, a </a:t>
            </a:r>
            <a:r>
              <a:rPr lang="ro-RO" dirty="0" err="1"/>
              <a:t>framework</a:t>
            </a:r>
            <a:r>
              <a:rPr lang="ro-RO" dirty="0"/>
              <a:t>, or </a:t>
            </a:r>
            <a:r>
              <a:rPr lang="ro-RO" dirty="0" err="1"/>
              <a:t>any</a:t>
            </a:r>
            <a:r>
              <a:rPr lang="ro-RO" dirty="0"/>
              <a:t> </a:t>
            </a:r>
            <a:r>
              <a:rPr lang="ro-RO" dirty="0" err="1"/>
              <a:t>other</a:t>
            </a:r>
            <a:r>
              <a:rPr lang="ro-RO" dirty="0"/>
              <a:t> complex set of </a:t>
            </a:r>
            <a:r>
              <a:rPr lang="ro-RO" dirty="0" err="1"/>
              <a:t>classes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5700422D-6AC1-3D42-ABCA-2084504625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5478"/>
            <a:ext cx="5334000" cy="3561206"/>
          </a:xfrm>
        </p:spPr>
      </p:pic>
    </p:spTree>
    <p:extLst>
      <p:ext uri="{BB962C8B-B14F-4D97-AF65-F5344CB8AC3E}">
        <p14:creationId xmlns:p14="http://schemas.microsoft.com/office/powerpoint/2010/main" val="336813950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PROXY </a:t>
            </a:r>
            <a:br>
              <a:rPr lang="ro-RO" dirty="0"/>
            </a:br>
            <a:r>
              <a:rPr lang="ro-RO" sz="2000" dirty="0"/>
              <a:t>Structura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provide</a:t>
            </a:r>
            <a:r>
              <a:rPr lang="ro-RO" dirty="0"/>
              <a:t> a substitute or </a:t>
            </a:r>
            <a:r>
              <a:rPr lang="ro-RO" dirty="0" err="1"/>
              <a:t>placeholder</a:t>
            </a:r>
            <a:r>
              <a:rPr lang="ro-RO" dirty="0"/>
              <a:t> for </a:t>
            </a:r>
            <a:r>
              <a:rPr lang="ro-RO" dirty="0" err="1"/>
              <a:t>another</a:t>
            </a:r>
            <a:r>
              <a:rPr lang="ro-RO" dirty="0"/>
              <a:t> </a:t>
            </a:r>
            <a:r>
              <a:rPr lang="ro-RO" dirty="0" err="1"/>
              <a:t>object</a:t>
            </a:r>
            <a:r>
              <a:rPr lang="ro-RO" dirty="0"/>
              <a:t>. A </a:t>
            </a:r>
            <a:r>
              <a:rPr lang="ro-RO" dirty="0" err="1"/>
              <a:t>proxy</a:t>
            </a:r>
            <a:r>
              <a:rPr lang="ro-RO" dirty="0"/>
              <a:t> </a:t>
            </a:r>
            <a:r>
              <a:rPr lang="ro-RO" dirty="0" err="1"/>
              <a:t>controls</a:t>
            </a:r>
            <a:r>
              <a:rPr lang="ro-RO" dirty="0"/>
              <a:t> </a:t>
            </a:r>
            <a:r>
              <a:rPr lang="ro-RO" dirty="0" err="1"/>
              <a:t>access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original </a:t>
            </a:r>
            <a:r>
              <a:rPr lang="ro-RO" dirty="0" err="1"/>
              <a:t>object</a:t>
            </a:r>
            <a:r>
              <a:rPr lang="ro-RO" dirty="0"/>
              <a:t>, </a:t>
            </a:r>
            <a:r>
              <a:rPr lang="ro-RO" dirty="0" err="1"/>
              <a:t>allowing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perform</a:t>
            </a:r>
            <a:r>
              <a:rPr lang="ro-RO" dirty="0"/>
              <a:t> </a:t>
            </a:r>
            <a:r>
              <a:rPr lang="ro-RO" dirty="0" err="1"/>
              <a:t>something</a:t>
            </a:r>
            <a:r>
              <a:rPr lang="ro-RO" dirty="0"/>
              <a:t> </a:t>
            </a:r>
            <a:r>
              <a:rPr lang="ro-RO" dirty="0" err="1"/>
              <a:t>either</a:t>
            </a:r>
            <a:r>
              <a:rPr lang="ro-RO" dirty="0"/>
              <a:t> </a:t>
            </a:r>
            <a:r>
              <a:rPr lang="ro-RO" dirty="0" err="1"/>
              <a:t>before</a:t>
            </a:r>
            <a:r>
              <a:rPr lang="ro-RO" dirty="0"/>
              <a:t> or </a:t>
            </a:r>
            <a:r>
              <a:rPr lang="ro-RO" dirty="0" err="1"/>
              <a:t>after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request</a:t>
            </a:r>
            <a:r>
              <a:rPr lang="ro-RO" dirty="0"/>
              <a:t> </a:t>
            </a:r>
            <a:r>
              <a:rPr lang="ro-RO" dirty="0" err="1"/>
              <a:t>gets</a:t>
            </a:r>
            <a:r>
              <a:rPr lang="ro-RO" dirty="0"/>
              <a:t> </a:t>
            </a:r>
            <a:r>
              <a:rPr lang="ro-RO" dirty="0" err="1"/>
              <a:t>through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original </a:t>
            </a:r>
            <a:r>
              <a:rPr lang="ro-RO" dirty="0" err="1"/>
              <a:t>object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48A847FB-D33E-124A-A5CD-A4CC7FD98C1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37206"/>
            <a:ext cx="5334000" cy="3737751"/>
          </a:xfrm>
        </p:spPr>
      </p:pic>
    </p:spTree>
    <p:extLst>
      <p:ext uri="{BB962C8B-B14F-4D97-AF65-F5344CB8AC3E}">
        <p14:creationId xmlns:p14="http://schemas.microsoft.com/office/powerpoint/2010/main" val="38370005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66257"/>
            <a:ext cx="5334000" cy="4052427"/>
          </a:xfrm>
        </p:spPr>
        <p:txBody>
          <a:bodyPr anchor="t"/>
          <a:lstStyle/>
          <a:p>
            <a:pPr marL="0" indent="0">
              <a:buNone/>
            </a:pPr>
            <a:r>
              <a:rPr lang="ro-RO" dirty="0"/>
              <a:t>   </a:t>
            </a:r>
            <a:r>
              <a:rPr lang="ro-RO" b="1" dirty="0"/>
              <a:t>Association</a:t>
            </a:r>
            <a:r>
              <a:rPr lang="ro-RO" dirty="0"/>
              <a:t> </a:t>
            </a:r>
          </a:p>
          <a:p>
            <a:r>
              <a:rPr lang="ro-RO" dirty="0" err="1"/>
              <a:t>proffesor</a:t>
            </a:r>
            <a:r>
              <a:rPr lang="ro-RO" dirty="0"/>
              <a:t> </a:t>
            </a:r>
            <a:r>
              <a:rPr lang="ro-RO" dirty="0" err="1"/>
              <a:t>communicates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students</a:t>
            </a:r>
            <a:r>
              <a:rPr lang="ro-RO" dirty="0"/>
              <a:t>;</a:t>
            </a:r>
          </a:p>
          <a:p>
            <a:r>
              <a:rPr lang="ro-RO" dirty="0" err="1"/>
              <a:t>like</a:t>
            </a:r>
            <a:r>
              <a:rPr lang="ro-RO" dirty="0"/>
              <a:t> a </a:t>
            </a:r>
            <a:r>
              <a:rPr lang="ro-RO" dirty="0" err="1"/>
              <a:t>field</a:t>
            </a:r>
            <a:r>
              <a:rPr lang="ro-RO" dirty="0"/>
              <a:t> in a </a:t>
            </a:r>
            <a:r>
              <a:rPr lang="ro-RO" dirty="0" err="1"/>
              <a:t>class</a:t>
            </a:r>
            <a:r>
              <a:rPr lang="ro-RO" dirty="0"/>
              <a:t>;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29D34321-3F39-1043-9885-FE41FDBDF750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770939"/>
            <a:ext cx="5334000" cy="870284"/>
          </a:xfrm>
        </p:spPr>
      </p:pic>
    </p:spTree>
    <p:extLst>
      <p:ext uri="{BB962C8B-B14F-4D97-AF65-F5344CB8AC3E}">
        <p14:creationId xmlns:p14="http://schemas.microsoft.com/office/powerpoint/2010/main" val="68242360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557033-500F-E74D-B7A8-133BCC4F88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roadmap</a:t>
            </a:r>
            <a:r>
              <a:rPr lang="ro-RO" dirty="0"/>
              <a:t> - Design </a:t>
            </a:r>
            <a:r>
              <a:rPr lang="ro-RO" dirty="0" err="1"/>
              <a:t>Patterns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D7ED60-49CA-494F-9779-3D8B3E715F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ro-RO" dirty="0" err="1"/>
              <a:t>Creational</a:t>
            </a:r>
            <a:r>
              <a:rPr lang="ro-RO" dirty="0"/>
              <a:t> Design </a:t>
            </a:r>
            <a:r>
              <a:rPr lang="ro-RO" dirty="0" err="1"/>
              <a:t>Patterns</a:t>
            </a:r>
            <a:r>
              <a:rPr lang="ro-RO" dirty="0"/>
              <a:t>: </a:t>
            </a:r>
            <a:r>
              <a:rPr lang="ro-RO" dirty="0" err="1"/>
              <a:t>Singleton</a:t>
            </a:r>
            <a:r>
              <a:rPr lang="ro-RO" dirty="0"/>
              <a:t>, </a:t>
            </a:r>
            <a:r>
              <a:rPr lang="ro-RO" dirty="0" err="1"/>
              <a:t>Builder</a:t>
            </a:r>
            <a:r>
              <a:rPr lang="ro-RO" dirty="0"/>
              <a:t>, </a:t>
            </a:r>
            <a:r>
              <a:rPr lang="ro-RO" dirty="0" err="1"/>
              <a:t>Factory</a:t>
            </a:r>
            <a:r>
              <a:rPr lang="ro-RO" dirty="0"/>
              <a:t>, Abstract </a:t>
            </a:r>
            <a:r>
              <a:rPr lang="ro-RO" dirty="0" err="1"/>
              <a:t>Factory</a:t>
            </a:r>
            <a:r>
              <a:rPr lang="ro-RO" dirty="0"/>
              <a:t>, </a:t>
            </a:r>
            <a:r>
              <a:rPr lang="ro-RO" dirty="0" err="1"/>
              <a:t>Prototype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dirty="0"/>
              <a:t>Structural Design </a:t>
            </a:r>
            <a:r>
              <a:rPr lang="ro-RO" dirty="0" err="1"/>
              <a:t>Patterns</a:t>
            </a:r>
            <a:r>
              <a:rPr lang="ro-RO" dirty="0"/>
              <a:t>: </a:t>
            </a:r>
            <a:r>
              <a:rPr lang="ro-RO" dirty="0" err="1"/>
              <a:t>Adapter</a:t>
            </a:r>
            <a:r>
              <a:rPr lang="ro-RO" dirty="0"/>
              <a:t>, Decorator, </a:t>
            </a:r>
            <a:r>
              <a:rPr lang="ro-RO" dirty="0" err="1"/>
              <a:t>Facade</a:t>
            </a:r>
            <a:r>
              <a:rPr lang="ro-RO" dirty="0"/>
              <a:t>, Proxy, Bridge, </a:t>
            </a:r>
            <a:r>
              <a:rPr lang="ro-RO" dirty="0" err="1"/>
              <a:t>Composition</a:t>
            </a:r>
            <a:r>
              <a:rPr lang="ro-RO" dirty="0"/>
              <a:t>, </a:t>
            </a:r>
            <a:r>
              <a:rPr lang="ro-RO" dirty="0" err="1"/>
              <a:t>Flyweight</a:t>
            </a:r>
            <a:r>
              <a:rPr lang="ro-RO" dirty="0"/>
              <a:t>;</a:t>
            </a:r>
          </a:p>
          <a:p>
            <a:pPr marL="0" indent="0">
              <a:buNone/>
            </a:pPr>
            <a:endParaRPr lang="ro-RO" dirty="0"/>
          </a:p>
          <a:p>
            <a:r>
              <a:rPr lang="ro-RO" b="1" dirty="0" err="1">
                <a:solidFill>
                  <a:srgbClr val="FF0000"/>
                </a:solidFill>
              </a:rPr>
              <a:t>Behavioral</a:t>
            </a:r>
            <a:r>
              <a:rPr lang="ro-RO" b="1" dirty="0">
                <a:solidFill>
                  <a:srgbClr val="FF0000"/>
                </a:solidFill>
              </a:rPr>
              <a:t> Design </a:t>
            </a:r>
            <a:r>
              <a:rPr lang="ro-RO" b="1" dirty="0" err="1">
                <a:solidFill>
                  <a:srgbClr val="FF0000"/>
                </a:solidFill>
              </a:rPr>
              <a:t>Patterns</a:t>
            </a:r>
            <a:r>
              <a:rPr lang="ro-RO" dirty="0"/>
              <a:t>: Chain of </a:t>
            </a:r>
            <a:r>
              <a:rPr lang="ro-RO" dirty="0" err="1"/>
              <a:t>Responsability</a:t>
            </a:r>
            <a:r>
              <a:rPr lang="ro-RO" dirty="0"/>
              <a:t>, </a:t>
            </a:r>
            <a:r>
              <a:rPr lang="ro-RO" dirty="0" err="1"/>
              <a:t>Command</a:t>
            </a:r>
            <a:r>
              <a:rPr lang="ro-RO" dirty="0"/>
              <a:t>, </a:t>
            </a:r>
            <a:r>
              <a:rPr lang="ro-RO" dirty="0" err="1"/>
              <a:t>Iterator</a:t>
            </a:r>
            <a:r>
              <a:rPr lang="ro-RO" dirty="0"/>
              <a:t>, </a:t>
            </a:r>
            <a:r>
              <a:rPr lang="ro-RO" dirty="0" err="1"/>
              <a:t>Observer</a:t>
            </a:r>
            <a:r>
              <a:rPr lang="ro-RO" dirty="0"/>
              <a:t>, </a:t>
            </a:r>
            <a:r>
              <a:rPr lang="ro-RO" dirty="0" err="1"/>
              <a:t>Strategy</a:t>
            </a:r>
            <a:r>
              <a:rPr lang="ro-RO" dirty="0"/>
              <a:t>, </a:t>
            </a:r>
            <a:r>
              <a:rPr lang="ro-RO" dirty="0" err="1"/>
              <a:t>Template</a:t>
            </a:r>
            <a:r>
              <a:rPr lang="ro-RO" dirty="0"/>
              <a:t> </a:t>
            </a:r>
            <a:r>
              <a:rPr lang="ro-RO" dirty="0" err="1"/>
              <a:t>Method</a:t>
            </a:r>
            <a:r>
              <a:rPr lang="ro-RO" dirty="0"/>
              <a:t>, </a:t>
            </a:r>
            <a:r>
              <a:rPr lang="ro-RO" dirty="0" err="1"/>
              <a:t>Visitor</a:t>
            </a:r>
            <a:r>
              <a:rPr lang="ro-RO" dirty="0"/>
              <a:t>, Memento, State, Mediator.</a:t>
            </a:r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25725679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Chain of </a:t>
            </a:r>
            <a:r>
              <a:rPr lang="ro-RO" dirty="0" err="1"/>
              <a:t>Responsability</a:t>
            </a:r>
            <a:r>
              <a:rPr lang="ro-RO" dirty="0"/>
              <a:t>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pass</a:t>
            </a:r>
            <a:r>
              <a:rPr lang="ro-RO" dirty="0"/>
              <a:t> </a:t>
            </a:r>
            <a:r>
              <a:rPr lang="ro-RO" dirty="0" err="1"/>
              <a:t>requests</a:t>
            </a:r>
            <a:r>
              <a:rPr lang="ro-RO" dirty="0"/>
              <a:t> </a:t>
            </a:r>
            <a:r>
              <a:rPr lang="ro-RO" dirty="0" err="1"/>
              <a:t>along</a:t>
            </a:r>
            <a:r>
              <a:rPr lang="ro-RO" dirty="0"/>
              <a:t> a </a:t>
            </a:r>
            <a:r>
              <a:rPr lang="ro-RO" dirty="0" err="1"/>
              <a:t>chain</a:t>
            </a:r>
            <a:r>
              <a:rPr lang="ro-RO" dirty="0"/>
              <a:t> of </a:t>
            </a:r>
            <a:r>
              <a:rPr lang="ro-RO" dirty="0" err="1"/>
              <a:t>handlers</a:t>
            </a:r>
            <a:r>
              <a:rPr lang="ro-RO" dirty="0"/>
              <a:t>. </a:t>
            </a:r>
            <a:r>
              <a:rPr lang="ro-RO" dirty="0" err="1"/>
              <a:t>Upon</a:t>
            </a:r>
            <a:r>
              <a:rPr lang="ro-RO" dirty="0"/>
              <a:t> </a:t>
            </a:r>
            <a:r>
              <a:rPr lang="ro-RO" dirty="0" err="1"/>
              <a:t>receiving</a:t>
            </a:r>
            <a:r>
              <a:rPr lang="ro-RO" dirty="0"/>
              <a:t> a </a:t>
            </a:r>
            <a:r>
              <a:rPr lang="ro-RO" dirty="0" err="1"/>
              <a:t>request</a:t>
            </a:r>
            <a:r>
              <a:rPr lang="ro-RO" dirty="0"/>
              <a:t>, </a:t>
            </a:r>
            <a:r>
              <a:rPr lang="ro-RO" dirty="0" err="1"/>
              <a:t>each</a:t>
            </a:r>
            <a:r>
              <a:rPr lang="ro-RO" dirty="0"/>
              <a:t> </a:t>
            </a:r>
            <a:r>
              <a:rPr lang="ro-RO" dirty="0" err="1"/>
              <a:t>handler</a:t>
            </a:r>
            <a:r>
              <a:rPr lang="ro-RO" dirty="0"/>
              <a:t> </a:t>
            </a:r>
            <a:r>
              <a:rPr lang="ro-RO" dirty="0" err="1"/>
              <a:t>decides</a:t>
            </a:r>
            <a:r>
              <a:rPr lang="ro-RO" dirty="0"/>
              <a:t> </a:t>
            </a:r>
            <a:r>
              <a:rPr lang="ro-RO" dirty="0" err="1"/>
              <a:t>either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process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request</a:t>
            </a:r>
            <a:r>
              <a:rPr lang="ro-RO" dirty="0"/>
              <a:t> or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pass</a:t>
            </a:r>
            <a:r>
              <a:rPr lang="ro-RO" dirty="0"/>
              <a:t> it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next</a:t>
            </a:r>
            <a:r>
              <a:rPr lang="ro-RO" dirty="0"/>
              <a:t> </a:t>
            </a:r>
            <a:r>
              <a:rPr lang="ro-RO" dirty="0" err="1"/>
              <a:t>handler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chain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186A289-B71D-B243-941B-24AB7E39F79F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7868"/>
            <a:ext cx="5334000" cy="3636426"/>
          </a:xfrm>
        </p:spPr>
      </p:pic>
    </p:spTree>
    <p:extLst>
      <p:ext uri="{BB962C8B-B14F-4D97-AF65-F5344CB8AC3E}">
        <p14:creationId xmlns:p14="http://schemas.microsoft.com/office/powerpoint/2010/main" val="4155670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COMMAND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Turns</a:t>
            </a:r>
            <a:r>
              <a:rPr lang="ro-RO" dirty="0"/>
              <a:t> a </a:t>
            </a:r>
            <a:r>
              <a:rPr lang="ro-RO" dirty="0" err="1"/>
              <a:t>request</a:t>
            </a:r>
            <a:r>
              <a:rPr lang="ro-RO" dirty="0"/>
              <a:t> </a:t>
            </a:r>
            <a:r>
              <a:rPr lang="ro-RO" dirty="0" err="1"/>
              <a:t>into</a:t>
            </a:r>
            <a:r>
              <a:rPr lang="ro-RO" dirty="0"/>
              <a:t> a stand-</a:t>
            </a:r>
            <a:r>
              <a:rPr lang="ro-RO" dirty="0" err="1"/>
              <a:t>alone</a:t>
            </a:r>
            <a:r>
              <a:rPr lang="ro-RO" dirty="0"/>
              <a:t> 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contains</a:t>
            </a:r>
            <a:r>
              <a:rPr lang="ro-RO" dirty="0"/>
              <a:t> </a:t>
            </a:r>
            <a:r>
              <a:rPr lang="ro-RO" dirty="0" err="1"/>
              <a:t>all</a:t>
            </a:r>
            <a:r>
              <a:rPr lang="ro-RO" dirty="0"/>
              <a:t> </a:t>
            </a:r>
            <a:r>
              <a:rPr lang="ro-RO" dirty="0" err="1"/>
              <a:t>information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request</a:t>
            </a:r>
            <a:r>
              <a:rPr lang="ro-RO" dirty="0"/>
              <a:t>. </a:t>
            </a:r>
            <a:r>
              <a:rPr lang="ro-RO" dirty="0" err="1"/>
              <a:t>This</a:t>
            </a:r>
            <a:r>
              <a:rPr lang="ro-RO" dirty="0"/>
              <a:t> </a:t>
            </a:r>
            <a:r>
              <a:rPr lang="ro-RO" dirty="0" err="1"/>
              <a:t>transformation</a:t>
            </a:r>
            <a:r>
              <a:rPr lang="ro-RO" dirty="0"/>
              <a:t> </a:t>
            </a:r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parameterize</a:t>
            </a:r>
            <a:r>
              <a:rPr lang="ro-RO" dirty="0"/>
              <a:t> </a:t>
            </a:r>
            <a:r>
              <a:rPr lang="ro-RO" dirty="0" err="1"/>
              <a:t>methods</a:t>
            </a:r>
            <a:r>
              <a:rPr lang="ro-RO" dirty="0"/>
              <a:t> </a:t>
            </a:r>
            <a:r>
              <a:rPr lang="ro-RO" dirty="0" err="1"/>
              <a:t>with</a:t>
            </a:r>
            <a:r>
              <a:rPr lang="ro-RO" dirty="0"/>
              <a:t> </a:t>
            </a:r>
            <a:r>
              <a:rPr lang="ro-RO" dirty="0" err="1"/>
              <a:t>different</a:t>
            </a:r>
            <a:r>
              <a:rPr lang="ro-RO" dirty="0"/>
              <a:t> </a:t>
            </a:r>
            <a:r>
              <a:rPr lang="ro-RO" dirty="0" err="1"/>
              <a:t>requests</a:t>
            </a:r>
            <a:r>
              <a:rPr lang="ro-RO" dirty="0"/>
              <a:t>, </a:t>
            </a:r>
            <a:r>
              <a:rPr lang="ro-RO" dirty="0" err="1"/>
              <a:t>delay</a:t>
            </a:r>
            <a:r>
              <a:rPr lang="ro-RO" dirty="0"/>
              <a:t> or </a:t>
            </a:r>
            <a:r>
              <a:rPr lang="ro-RO" dirty="0" err="1"/>
              <a:t>queue</a:t>
            </a:r>
            <a:r>
              <a:rPr lang="ro-RO" dirty="0"/>
              <a:t> a </a:t>
            </a:r>
            <a:r>
              <a:rPr lang="ro-RO" dirty="0" err="1"/>
              <a:t>request's</a:t>
            </a:r>
            <a:r>
              <a:rPr lang="ro-RO" dirty="0"/>
              <a:t> </a:t>
            </a:r>
            <a:r>
              <a:rPr lang="ro-RO" dirty="0" err="1"/>
              <a:t>execution</a:t>
            </a:r>
            <a:r>
              <a:rPr lang="ro-RO" dirty="0"/>
              <a:t>,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support</a:t>
            </a:r>
            <a:r>
              <a:rPr lang="ro-RO" dirty="0"/>
              <a:t> </a:t>
            </a:r>
            <a:r>
              <a:rPr lang="ro-RO" dirty="0" err="1"/>
              <a:t>undoable</a:t>
            </a:r>
            <a:r>
              <a:rPr lang="ro-RO" dirty="0"/>
              <a:t> </a:t>
            </a:r>
            <a:r>
              <a:rPr lang="ro-RO" dirty="0" err="1"/>
              <a:t>operations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65B7A8C-E028-534E-99AE-29DD4322F6C5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6784"/>
            <a:ext cx="5334000" cy="3558595"/>
          </a:xfrm>
        </p:spPr>
      </p:pic>
    </p:spTree>
    <p:extLst>
      <p:ext uri="{BB962C8B-B14F-4D97-AF65-F5344CB8AC3E}">
        <p14:creationId xmlns:p14="http://schemas.microsoft.com/office/powerpoint/2010/main" val="241615706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ITERATOR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traverse </a:t>
            </a:r>
            <a:r>
              <a:rPr lang="ro-RO" dirty="0" err="1"/>
              <a:t>elements</a:t>
            </a:r>
            <a:r>
              <a:rPr lang="ro-RO" dirty="0"/>
              <a:t> of a </a:t>
            </a:r>
            <a:r>
              <a:rPr lang="ro-RO" dirty="0" err="1"/>
              <a:t>collection</a:t>
            </a:r>
            <a:r>
              <a:rPr lang="ro-RO" dirty="0"/>
              <a:t> </a:t>
            </a:r>
            <a:r>
              <a:rPr lang="ro-RO" dirty="0" err="1"/>
              <a:t>without</a:t>
            </a:r>
            <a:r>
              <a:rPr lang="ro-RO" dirty="0"/>
              <a:t> </a:t>
            </a:r>
            <a:r>
              <a:rPr lang="ro-RO" dirty="0" err="1"/>
              <a:t>exposing</a:t>
            </a:r>
            <a:r>
              <a:rPr lang="ro-RO" dirty="0"/>
              <a:t> </a:t>
            </a:r>
            <a:r>
              <a:rPr lang="ro-RO" dirty="0" err="1"/>
              <a:t>its</a:t>
            </a:r>
            <a:r>
              <a:rPr lang="ro-RO" dirty="0"/>
              <a:t> </a:t>
            </a:r>
            <a:r>
              <a:rPr lang="ro-RO" dirty="0" err="1"/>
              <a:t>underlying</a:t>
            </a:r>
            <a:r>
              <a:rPr lang="ro-RO" dirty="0"/>
              <a:t> </a:t>
            </a:r>
            <a:r>
              <a:rPr lang="ro-RO" dirty="0" err="1"/>
              <a:t>representation</a:t>
            </a:r>
            <a:r>
              <a:rPr lang="ro-RO" dirty="0"/>
              <a:t> (</a:t>
            </a:r>
            <a:r>
              <a:rPr lang="ro-RO" dirty="0" err="1"/>
              <a:t>list</a:t>
            </a:r>
            <a:r>
              <a:rPr lang="ro-RO" dirty="0"/>
              <a:t>, </a:t>
            </a:r>
            <a:r>
              <a:rPr lang="ro-RO" dirty="0" err="1"/>
              <a:t>stack</a:t>
            </a:r>
            <a:r>
              <a:rPr lang="ro-RO" dirty="0"/>
              <a:t>, </a:t>
            </a:r>
            <a:r>
              <a:rPr lang="ro-RO" dirty="0" err="1"/>
              <a:t>tree</a:t>
            </a:r>
            <a:r>
              <a:rPr lang="ro-RO" dirty="0"/>
              <a:t>, etc.).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2500C60-3BE5-B544-B887-244496C94F4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536239"/>
            <a:ext cx="5334000" cy="3339685"/>
          </a:xfrm>
        </p:spPr>
      </p:pic>
    </p:spTree>
    <p:extLst>
      <p:ext uri="{BB962C8B-B14F-4D97-AF65-F5344CB8AC3E}">
        <p14:creationId xmlns:p14="http://schemas.microsoft.com/office/powerpoint/2010/main" val="123701043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OBSERVER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define</a:t>
            </a:r>
            <a:r>
              <a:rPr lang="ro-RO" dirty="0"/>
              <a:t> a </a:t>
            </a:r>
            <a:r>
              <a:rPr lang="ro-RO" dirty="0" err="1"/>
              <a:t>subscription</a:t>
            </a:r>
            <a:r>
              <a:rPr lang="ro-RO" dirty="0"/>
              <a:t> </a:t>
            </a:r>
            <a:r>
              <a:rPr lang="ro-RO" dirty="0" err="1"/>
              <a:t>mechanism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notify</a:t>
            </a:r>
            <a:r>
              <a:rPr lang="ro-RO" dirty="0"/>
              <a:t> multiple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about</a:t>
            </a:r>
            <a:r>
              <a:rPr lang="ro-RO" dirty="0"/>
              <a:t> </a:t>
            </a:r>
            <a:r>
              <a:rPr lang="ro-RO" dirty="0" err="1"/>
              <a:t>any</a:t>
            </a:r>
            <a:r>
              <a:rPr lang="ro-RO" dirty="0"/>
              <a:t> </a:t>
            </a:r>
            <a:r>
              <a:rPr lang="ro-RO" dirty="0" err="1"/>
              <a:t>events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happen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they're</a:t>
            </a:r>
            <a:r>
              <a:rPr lang="ro-RO" dirty="0"/>
              <a:t> </a:t>
            </a:r>
            <a:r>
              <a:rPr lang="ro-RO" dirty="0" err="1"/>
              <a:t>observing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C6BA9E85-8084-B145-85C2-BBC440D9A3C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8081"/>
            <a:ext cx="5334000" cy="3556000"/>
          </a:xfrm>
        </p:spPr>
      </p:pic>
    </p:spTree>
    <p:extLst>
      <p:ext uri="{BB962C8B-B14F-4D97-AF65-F5344CB8AC3E}">
        <p14:creationId xmlns:p14="http://schemas.microsoft.com/office/powerpoint/2010/main" val="91994538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STRATEGY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define</a:t>
            </a:r>
            <a:r>
              <a:rPr lang="ro-RO" dirty="0"/>
              <a:t> a </a:t>
            </a:r>
            <a:r>
              <a:rPr lang="ro-RO" dirty="0" err="1"/>
              <a:t>family</a:t>
            </a:r>
            <a:r>
              <a:rPr lang="ro-RO" dirty="0"/>
              <a:t> of </a:t>
            </a:r>
            <a:r>
              <a:rPr lang="ro-RO" dirty="0" err="1"/>
              <a:t>algorithms</a:t>
            </a:r>
            <a:r>
              <a:rPr lang="ro-RO" dirty="0"/>
              <a:t>, put </a:t>
            </a:r>
            <a:r>
              <a:rPr lang="ro-RO" dirty="0" err="1"/>
              <a:t>each</a:t>
            </a:r>
            <a:r>
              <a:rPr lang="ro-RO" dirty="0"/>
              <a:t> of </a:t>
            </a:r>
            <a:r>
              <a:rPr lang="ro-RO" dirty="0" err="1"/>
              <a:t>them</a:t>
            </a:r>
            <a:r>
              <a:rPr lang="ro-RO" dirty="0"/>
              <a:t> </a:t>
            </a:r>
            <a:r>
              <a:rPr lang="ro-RO" dirty="0" err="1"/>
              <a:t>into</a:t>
            </a:r>
            <a:r>
              <a:rPr lang="ro-RO" dirty="0"/>
              <a:t> a separate </a:t>
            </a:r>
            <a:r>
              <a:rPr lang="ro-RO" dirty="0" err="1"/>
              <a:t>class</a:t>
            </a:r>
            <a:r>
              <a:rPr lang="ro-RO" dirty="0"/>
              <a:t>,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make</a:t>
            </a:r>
            <a:r>
              <a:rPr lang="ro-RO" dirty="0"/>
              <a:t> </a:t>
            </a:r>
            <a:r>
              <a:rPr lang="ro-RO" dirty="0" err="1"/>
              <a:t>their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</a:t>
            </a:r>
            <a:r>
              <a:rPr lang="ro-RO" dirty="0" err="1"/>
              <a:t>interchangeable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E47F36BC-3D12-B845-8E8C-636C4E5AD98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82560"/>
            <a:ext cx="5334000" cy="3647042"/>
          </a:xfrm>
        </p:spPr>
      </p:pic>
    </p:spTree>
    <p:extLst>
      <p:ext uri="{BB962C8B-B14F-4D97-AF65-F5344CB8AC3E}">
        <p14:creationId xmlns:p14="http://schemas.microsoft.com/office/powerpoint/2010/main" val="401824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TEMPLATE METHOD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Defines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skeleton</a:t>
            </a:r>
            <a:r>
              <a:rPr lang="ro-RO" dirty="0"/>
              <a:t> of an </a:t>
            </a:r>
            <a:r>
              <a:rPr lang="ro-RO" dirty="0" err="1"/>
              <a:t>algorithm</a:t>
            </a:r>
            <a:r>
              <a:rPr lang="ro-RO" dirty="0"/>
              <a:t> in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superclass</a:t>
            </a:r>
            <a:r>
              <a:rPr lang="ro-RO" dirty="0"/>
              <a:t> but </a:t>
            </a:r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subclasses</a:t>
            </a:r>
            <a:r>
              <a:rPr lang="ro-RO" dirty="0"/>
              <a:t> </a:t>
            </a:r>
            <a:r>
              <a:rPr lang="ro-RO" dirty="0" err="1"/>
              <a:t>override</a:t>
            </a:r>
            <a:r>
              <a:rPr lang="ro-RO" dirty="0"/>
              <a:t> specific </a:t>
            </a:r>
            <a:r>
              <a:rPr lang="ro-RO" dirty="0" err="1"/>
              <a:t>steps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algorithm</a:t>
            </a:r>
            <a:r>
              <a:rPr lang="ro-RO" dirty="0"/>
              <a:t> </a:t>
            </a:r>
            <a:r>
              <a:rPr lang="ro-RO" dirty="0" err="1"/>
              <a:t>without</a:t>
            </a:r>
            <a:r>
              <a:rPr lang="ro-RO" dirty="0"/>
              <a:t> </a:t>
            </a:r>
            <a:r>
              <a:rPr lang="ro-RO" dirty="0" err="1"/>
              <a:t>changing</a:t>
            </a:r>
            <a:r>
              <a:rPr lang="ro-RO" dirty="0"/>
              <a:t> </a:t>
            </a:r>
            <a:r>
              <a:rPr lang="ro-RO" dirty="0" err="1"/>
              <a:t>its</a:t>
            </a:r>
            <a:r>
              <a:rPr lang="ro-RO" dirty="0"/>
              <a:t> </a:t>
            </a:r>
            <a:r>
              <a:rPr lang="ro-RO" dirty="0" err="1"/>
              <a:t>structure</a:t>
            </a:r>
            <a:r>
              <a:rPr lang="ro-RO" dirty="0"/>
              <a:t>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72FA692D-D45B-E448-BE77-F8901C598B3D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343222"/>
            <a:ext cx="5334000" cy="3725718"/>
          </a:xfrm>
        </p:spPr>
      </p:pic>
    </p:spTree>
    <p:extLst>
      <p:ext uri="{BB962C8B-B14F-4D97-AF65-F5344CB8AC3E}">
        <p14:creationId xmlns:p14="http://schemas.microsoft.com/office/powerpoint/2010/main" val="36122701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/>
              <a:t>VISITOR </a:t>
            </a:r>
            <a:br>
              <a:rPr lang="ro-RO" dirty="0"/>
            </a:br>
            <a:r>
              <a:rPr lang="ro-RO" sz="2000" dirty="0" err="1"/>
              <a:t>behavioral</a:t>
            </a:r>
            <a:r>
              <a:rPr lang="ro-RO" sz="2000" dirty="0"/>
              <a:t> Design </a:t>
            </a:r>
            <a:r>
              <a:rPr lang="ro-RO" sz="2000" dirty="0" err="1"/>
              <a:t>Patterns</a:t>
            </a:r>
            <a:endParaRPr lang="ro-RO" sz="20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 anchor="ctr"/>
          <a:lstStyle/>
          <a:p>
            <a:r>
              <a:rPr lang="ro-RO" dirty="0" err="1"/>
              <a:t>Lets</a:t>
            </a:r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separate </a:t>
            </a:r>
            <a:r>
              <a:rPr lang="ro-RO" dirty="0" err="1"/>
              <a:t>algorithms</a:t>
            </a:r>
            <a:r>
              <a:rPr lang="ro-RO" dirty="0"/>
              <a:t> </a:t>
            </a:r>
            <a:r>
              <a:rPr lang="ro-RO" dirty="0" err="1"/>
              <a:t>from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 on </a:t>
            </a:r>
            <a:r>
              <a:rPr lang="ro-RO" dirty="0" err="1"/>
              <a:t>which</a:t>
            </a:r>
            <a:r>
              <a:rPr lang="ro-RO" dirty="0"/>
              <a:t> </a:t>
            </a:r>
            <a:r>
              <a:rPr lang="ro-RO" dirty="0" err="1"/>
              <a:t>they</a:t>
            </a:r>
            <a:r>
              <a:rPr lang="ro-RO" dirty="0"/>
              <a:t> operate.</a:t>
            </a:r>
          </a:p>
          <a:p>
            <a:r>
              <a:rPr lang="ro-RO" dirty="0">
                <a:hlinkClick r:id="rId2"/>
              </a:rPr>
              <a:t>link</a:t>
            </a:r>
            <a:endParaRPr lang="ro-RO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1D1B8713-6384-DD4E-8D76-C224A19DB90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2429424"/>
            <a:ext cx="5334000" cy="3553314"/>
          </a:xfrm>
        </p:spPr>
      </p:pic>
    </p:spTree>
    <p:extLst>
      <p:ext uri="{BB962C8B-B14F-4D97-AF65-F5344CB8AC3E}">
        <p14:creationId xmlns:p14="http://schemas.microsoft.com/office/powerpoint/2010/main" val="282712472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17081-683E-B448-9D6A-BF1859858E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Resources</a:t>
            </a: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ADE13F-103C-0047-B385-C30E95E1A7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ro-RO" dirty="0" err="1"/>
              <a:t>Books</a:t>
            </a:r>
            <a:r>
              <a:rPr lang="ro-RO" dirty="0"/>
              <a:t>:</a:t>
            </a:r>
          </a:p>
          <a:p>
            <a:pPr lvl="1"/>
            <a:r>
              <a:rPr lang="ro-RO" dirty="0"/>
              <a:t>Design </a:t>
            </a:r>
            <a:r>
              <a:rPr lang="ro-RO" dirty="0" err="1"/>
              <a:t>Patterns</a:t>
            </a:r>
            <a:r>
              <a:rPr lang="ro-RO" dirty="0"/>
              <a:t>: </a:t>
            </a:r>
            <a:r>
              <a:rPr lang="ro-RO" dirty="0" err="1"/>
              <a:t>Elements</a:t>
            </a:r>
            <a:r>
              <a:rPr lang="ro-RO" dirty="0"/>
              <a:t> of </a:t>
            </a:r>
            <a:r>
              <a:rPr lang="ro-RO" dirty="0" err="1"/>
              <a:t>Reusable</a:t>
            </a:r>
            <a:r>
              <a:rPr lang="ro-RO" dirty="0"/>
              <a:t> </a:t>
            </a:r>
            <a:r>
              <a:rPr lang="ro-RO" dirty="0" err="1"/>
              <a:t>Object-Oriented</a:t>
            </a:r>
            <a:r>
              <a:rPr lang="ro-RO" dirty="0"/>
              <a:t> Software </a:t>
            </a:r>
            <a:r>
              <a:rPr lang="ro-RO" dirty="0">
                <a:hlinkClick r:id="rId2"/>
              </a:rPr>
              <a:t>link</a:t>
            </a:r>
            <a:endParaRPr lang="ro-RO" dirty="0"/>
          </a:p>
          <a:p>
            <a:pPr lvl="1"/>
            <a:r>
              <a:rPr lang="ro-RO" dirty="0" err="1"/>
              <a:t>Head</a:t>
            </a:r>
            <a:r>
              <a:rPr lang="ro-RO" dirty="0"/>
              <a:t> </a:t>
            </a:r>
            <a:r>
              <a:rPr lang="ro-RO" dirty="0" err="1"/>
              <a:t>First</a:t>
            </a:r>
            <a:r>
              <a:rPr lang="ro-RO" dirty="0"/>
              <a:t> Design </a:t>
            </a:r>
            <a:r>
              <a:rPr lang="ro-RO" dirty="0" err="1"/>
              <a:t>Patterns</a:t>
            </a:r>
            <a:r>
              <a:rPr lang="ro-RO" dirty="0"/>
              <a:t>: A </a:t>
            </a:r>
            <a:r>
              <a:rPr lang="ro-RO" dirty="0" err="1"/>
              <a:t>Brain-Friendly</a:t>
            </a:r>
            <a:r>
              <a:rPr lang="ro-RO" dirty="0"/>
              <a:t> </a:t>
            </a:r>
            <a:r>
              <a:rPr lang="ro-RO" dirty="0" err="1"/>
              <a:t>Guide</a:t>
            </a:r>
            <a:r>
              <a:rPr lang="ro-RO" dirty="0"/>
              <a:t> </a:t>
            </a:r>
            <a:r>
              <a:rPr lang="ro-RO" dirty="0">
                <a:hlinkClick r:id="rId3"/>
              </a:rPr>
              <a:t>link</a:t>
            </a:r>
            <a:endParaRPr lang="ro-RO" dirty="0"/>
          </a:p>
          <a:p>
            <a:r>
              <a:rPr lang="ro-RO" dirty="0" err="1"/>
              <a:t>Learning</a:t>
            </a:r>
            <a:r>
              <a:rPr lang="ro-RO" dirty="0"/>
              <a:t> </a:t>
            </a:r>
            <a:r>
              <a:rPr lang="ro-RO" dirty="0" err="1"/>
              <a:t>Platforms</a:t>
            </a:r>
            <a:r>
              <a:rPr lang="ro-RO" dirty="0"/>
              <a:t>:</a:t>
            </a:r>
          </a:p>
          <a:p>
            <a:pPr lvl="1"/>
            <a:r>
              <a:rPr lang="ro-RO" dirty="0" err="1"/>
              <a:t>Pluralsight</a:t>
            </a:r>
            <a:r>
              <a:rPr lang="ro-RO" dirty="0"/>
              <a:t>: </a:t>
            </a:r>
            <a:r>
              <a:rPr lang="ro-RO" dirty="0">
                <a:hlinkClick r:id="rId4"/>
              </a:rPr>
              <a:t>https://www.pluralsight.com/paths/design-patterns-in-java</a:t>
            </a:r>
            <a:endParaRPr lang="ro-RO" dirty="0"/>
          </a:p>
          <a:p>
            <a:pPr lvl="1"/>
            <a:r>
              <a:rPr lang="ro-RO" dirty="0" err="1"/>
              <a:t>Coursera</a:t>
            </a:r>
            <a:r>
              <a:rPr lang="ro-RO" dirty="0"/>
              <a:t>: </a:t>
            </a:r>
            <a:r>
              <a:rPr lang="ro-RO" dirty="0">
                <a:hlinkClick r:id="rId5"/>
              </a:rPr>
              <a:t>https://www.coursera.org/learn/design-patterns</a:t>
            </a:r>
            <a:endParaRPr lang="ro-RO" dirty="0"/>
          </a:p>
          <a:p>
            <a:r>
              <a:rPr lang="ro-RO" dirty="0" err="1"/>
              <a:t>Sites</a:t>
            </a:r>
            <a:r>
              <a:rPr lang="ro-RO" dirty="0"/>
              <a:t>:</a:t>
            </a:r>
          </a:p>
          <a:p>
            <a:pPr lvl="1"/>
            <a:r>
              <a:rPr lang="ro-RO" dirty="0" err="1"/>
              <a:t>Beldung</a:t>
            </a:r>
            <a:r>
              <a:rPr lang="ro-RO" dirty="0"/>
              <a:t>  - </a:t>
            </a:r>
            <a:r>
              <a:rPr lang="ro-RO" dirty="0">
                <a:hlinkClick r:id="rId6"/>
              </a:rPr>
              <a:t>link</a:t>
            </a:r>
            <a:endParaRPr lang="ro-RO" dirty="0"/>
          </a:p>
          <a:p>
            <a:pPr lvl="1"/>
            <a:r>
              <a:rPr lang="ro-RO" dirty="0" err="1"/>
              <a:t>Refactoring.Guru</a:t>
            </a:r>
            <a:r>
              <a:rPr lang="ro-RO" dirty="0"/>
              <a:t> – </a:t>
            </a:r>
            <a:r>
              <a:rPr lang="ro-RO" dirty="0">
                <a:hlinkClick r:id="rId7"/>
              </a:rPr>
              <a:t>link</a:t>
            </a:r>
            <a:endParaRPr lang="ro-RO" dirty="0"/>
          </a:p>
          <a:p>
            <a:r>
              <a:rPr lang="ro-RO" dirty="0" err="1"/>
              <a:t>GitHub</a:t>
            </a:r>
            <a:endParaRPr lang="ro-RO" dirty="0"/>
          </a:p>
          <a:p>
            <a:pPr lvl="1"/>
            <a:r>
              <a:rPr lang="ro-RO" dirty="0" err="1"/>
              <a:t>git</a:t>
            </a:r>
            <a:r>
              <a:rPr lang="ro-RO" dirty="0"/>
              <a:t> clone </a:t>
            </a:r>
            <a:r>
              <a:rPr lang="ro-RO" dirty="0" err="1"/>
              <a:t>https</a:t>
            </a:r>
            <a:r>
              <a:rPr lang="ro-RO" dirty="0"/>
              <a:t>://</a:t>
            </a:r>
            <a:r>
              <a:rPr lang="ro-RO" dirty="0" err="1"/>
              <a:t>github.com</a:t>
            </a:r>
            <a:r>
              <a:rPr lang="ro-RO" dirty="0"/>
              <a:t>/</a:t>
            </a:r>
            <a:r>
              <a:rPr lang="ro-RO" dirty="0" err="1"/>
              <a:t>laurentiu-miu</a:t>
            </a:r>
            <a:r>
              <a:rPr lang="ro-RO" dirty="0"/>
              <a:t>/design-</a:t>
            </a:r>
            <a:r>
              <a:rPr lang="ro-RO" dirty="0" err="1"/>
              <a:t>patterns.git</a:t>
            </a:r>
            <a:endParaRPr lang="ro-RO" dirty="0"/>
          </a:p>
          <a:p>
            <a:pPr marL="457200" lvl="1" indent="0">
              <a:buNone/>
            </a:pPr>
            <a:endParaRPr lang="ro-RO" dirty="0"/>
          </a:p>
          <a:p>
            <a:pPr lvl="1"/>
            <a:endParaRPr lang="ro-RO" dirty="0"/>
          </a:p>
        </p:txBody>
      </p:sp>
    </p:spTree>
    <p:extLst>
      <p:ext uri="{BB962C8B-B14F-4D97-AF65-F5344CB8AC3E}">
        <p14:creationId xmlns:p14="http://schemas.microsoft.com/office/powerpoint/2010/main" val="41941747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  <a:endParaRPr lang="ro-RO" b="1" dirty="0"/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Dependency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7349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66257"/>
            <a:ext cx="5334000" cy="4052427"/>
          </a:xfrm>
        </p:spPr>
        <p:txBody>
          <a:bodyPr anchor="t"/>
          <a:lstStyle/>
          <a:p>
            <a:pPr marL="0" indent="0">
              <a:buNone/>
            </a:pPr>
            <a:r>
              <a:rPr lang="ro-RO" dirty="0"/>
              <a:t>   </a:t>
            </a:r>
            <a:r>
              <a:rPr lang="ro-RO" b="1" dirty="0" err="1"/>
              <a:t>Dependency</a:t>
            </a:r>
            <a:r>
              <a:rPr lang="ro-RO" dirty="0"/>
              <a:t> </a:t>
            </a:r>
          </a:p>
          <a:p>
            <a:r>
              <a:rPr lang="ro-RO" dirty="0" err="1"/>
              <a:t>proffessor</a:t>
            </a:r>
            <a:r>
              <a:rPr lang="ro-RO" dirty="0"/>
              <a:t> </a:t>
            </a:r>
            <a:r>
              <a:rPr lang="ro-RO" dirty="0" err="1"/>
              <a:t>depends</a:t>
            </a:r>
            <a:r>
              <a:rPr lang="ro-RO" dirty="0"/>
              <a:t> on </a:t>
            </a:r>
            <a:r>
              <a:rPr lang="ro-RO" dirty="0" err="1"/>
              <a:t>salary</a:t>
            </a:r>
            <a:r>
              <a:rPr lang="ro-RO" dirty="0"/>
              <a:t>;</a:t>
            </a:r>
          </a:p>
          <a:p>
            <a:r>
              <a:rPr lang="ro-RO" dirty="0" err="1"/>
              <a:t>is</a:t>
            </a:r>
            <a:r>
              <a:rPr lang="ro-RO" dirty="0"/>
              <a:t> a </a:t>
            </a:r>
            <a:r>
              <a:rPr lang="ro-RO" dirty="0" err="1"/>
              <a:t>weaker</a:t>
            </a:r>
            <a:r>
              <a:rPr lang="ro-RO" dirty="0"/>
              <a:t> </a:t>
            </a:r>
            <a:r>
              <a:rPr lang="ro-RO" dirty="0" err="1"/>
              <a:t>variant</a:t>
            </a:r>
            <a:r>
              <a:rPr lang="ro-RO" dirty="0"/>
              <a:t> of </a:t>
            </a:r>
            <a:r>
              <a:rPr lang="ro-RO" dirty="0" err="1"/>
              <a:t>association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usually</a:t>
            </a:r>
            <a:r>
              <a:rPr lang="ro-RO" dirty="0"/>
              <a:t>, </a:t>
            </a:r>
            <a:r>
              <a:rPr lang="ro-RO" dirty="0" err="1"/>
              <a:t>implies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there’s</a:t>
            </a:r>
            <a:r>
              <a:rPr lang="ro-RO" dirty="0"/>
              <a:t> </a:t>
            </a:r>
            <a:r>
              <a:rPr lang="ro-RO" dirty="0" err="1"/>
              <a:t>no</a:t>
            </a:r>
            <a:r>
              <a:rPr lang="ro-RO" dirty="0"/>
              <a:t> permanent link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;</a:t>
            </a:r>
          </a:p>
          <a:p>
            <a:r>
              <a:rPr lang="ro-RO" dirty="0"/>
              <a:t> </a:t>
            </a:r>
            <a:r>
              <a:rPr lang="ro-RO" dirty="0" err="1"/>
              <a:t>you</a:t>
            </a:r>
            <a:r>
              <a:rPr lang="ro-RO" dirty="0"/>
              <a:t> </a:t>
            </a:r>
            <a:r>
              <a:rPr lang="ro-RO" dirty="0" err="1"/>
              <a:t>can</a:t>
            </a:r>
            <a:r>
              <a:rPr lang="ro-RO" dirty="0"/>
              <a:t> spot a </a:t>
            </a:r>
            <a:r>
              <a:rPr lang="ro-RO" dirty="0" err="1"/>
              <a:t>dependency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classes</a:t>
            </a:r>
            <a:r>
              <a:rPr lang="ro-RO" dirty="0"/>
              <a:t>: a </a:t>
            </a:r>
            <a:r>
              <a:rPr lang="ro-RO" dirty="0" err="1"/>
              <a:t>dependency</a:t>
            </a:r>
            <a:r>
              <a:rPr lang="ro-RO" dirty="0"/>
              <a:t> </a:t>
            </a:r>
            <a:r>
              <a:rPr lang="ro-RO" dirty="0" err="1"/>
              <a:t>exists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two</a:t>
            </a:r>
            <a:r>
              <a:rPr lang="ro-RO" dirty="0"/>
              <a:t> </a:t>
            </a:r>
            <a:r>
              <a:rPr lang="ro-RO" dirty="0" err="1"/>
              <a:t>classes</a:t>
            </a:r>
            <a:r>
              <a:rPr lang="ro-RO" dirty="0"/>
              <a:t> </a:t>
            </a:r>
            <a:r>
              <a:rPr lang="ro-RO" dirty="0" err="1"/>
              <a:t>if</a:t>
            </a:r>
            <a:r>
              <a:rPr lang="ro-RO" dirty="0"/>
              <a:t> </a:t>
            </a:r>
            <a:r>
              <a:rPr lang="ro-RO" dirty="0" err="1"/>
              <a:t>changes</a:t>
            </a:r>
            <a:r>
              <a:rPr lang="ro-RO" dirty="0"/>
              <a:t> </a:t>
            </a:r>
            <a:r>
              <a:rPr lang="ro-RO" dirty="0" err="1"/>
              <a:t>to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definition</a:t>
            </a:r>
            <a:r>
              <a:rPr lang="ro-RO" dirty="0"/>
              <a:t> of </a:t>
            </a:r>
            <a:r>
              <a:rPr lang="ro-RO" dirty="0" err="1"/>
              <a:t>one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 </a:t>
            </a:r>
            <a:r>
              <a:rPr lang="ro-RO" dirty="0" err="1"/>
              <a:t>result</a:t>
            </a:r>
            <a:r>
              <a:rPr lang="ro-RO" dirty="0"/>
              <a:t> in </a:t>
            </a:r>
            <a:r>
              <a:rPr lang="ro-RO" dirty="0" err="1"/>
              <a:t>modifications</a:t>
            </a:r>
            <a:r>
              <a:rPr lang="ro-RO" dirty="0"/>
              <a:t> in </a:t>
            </a:r>
            <a:r>
              <a:rPr lang="ro-RO" dirty="0" err="1"/>
              <a:t>another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;</a:t>
            </a:r>
          </a:p>
          <a:p>
            <a:endParaRPr lang="ro-RO" dirty="0"/>
          </a:p>
          <a:p>
            <a:endParaRPr lang="ro-RO" dirty="0"/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C4E71CFF-4B48-F24B-8F34-60D8B33306B3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787181"/>
            <a:ext cx="5334000" cy="837801"/>
          </a:xfrm>
        </p:spPr>
      </p:pic>
    </p:spTree>
    <p:extLst>
      <p:ext uri="{BB962C8B-B14F-4D97-AF65-F5344CB8AC3E}">
        <p14:creationId xmlns:p14="http://schemas.microsoft.com/office/powerpoint/2010/main" val="41701027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Composition</a:t>
            </a:r>
            <a:endParaRPr lang="ro-RO" b="1" dirty="0">
              <a:solidFill>
                <a:srgbClr val="FF0000"/>
              </a:solidFill>
            </a:endParaRPr>
          </a:p>
          <a:p>
            <a:pPr lvl="1"/>
            <a:r>
              <a:rPr lang="ro-RO" dirty="0" err="1"/>
              <a:t>Aggregation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953048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0907DC-DD18-DB4C-9831-B48B4A1EB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DB6957E-D2EA-414F-9662-DAE719E8BA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85800" y="2166257"/>
            <a:ext cx="5334000" cy="4052427"/>
          </a:xfrm>
        </p:spPr>
        <p:txBody>
          <a:bodyPr anchor="t"/>
          <a:lstStyle/>
          <a:p>
            <a:pPr marL="0" indent="0">
              <a:buNone/>
            </a:pPr>
            <a:r>
              <a:rPr lang="ro-RO" b="1" dirty="0" err="1"/>
              <a:t>Composition</a:t>
            </a:r>
            <a:endParaRPr lang="ro-RO" b="1" dirty="0"/>
          </a:p>
          <a:p>
            <a:r>
              <a:rPr lang="ro-RO" dirty="0" err="1"/>
              <a:t>university</a:t>
            </a:r>
            <a:r>
              <a:rPr lang="ro-RO" dirty="0"/>
              <a:t> </a:t>
            </a:r>
            <a:r>
              <a:rPr lang="ro-RO" dirty="0" err="1"/>
              <a:t>consists</a:t>
            </a:r>
            <a:r>
              <a:rPr lang="ro-RO" dirty="0"/>
              <a:t> of </a:t>
            </a:r>
            <a:r>
              <a:rPr lang="ro-RO" dirty="0" err="1"/>
              <a:t>departments</a:t>
            </a:r>
            <a:r>
              <a:rPr lang="ro-RO" dirty="0"/>
              <a:t>;</a:t>
            </a:r>
          </a:p>
          <a:p>
            <a:r>
              <a:rPr lang="ro-RO" dirty="0"/>
              <a:t>an </a:t>
            </a:r>
            <a:r>
              <a:rPr lang="ro-RO" dirty="0" err="1"/>
              <a:t>object</a:t>
            </a:r>
            <a:r>
              <a:rPr lang="ro-RO" dirty="0"/>
              <a:t> </a:t>
            </a:r>
            <a:r>
              <a:rPr lang="ro-RO" dirty="0" err="1"/>
              <a:t>composed</a:t>
            </a:r>
            <a:r>
              <a:rPr lang="ro-RO" dirty="0"/>
              <a:t> of </a:t>
            </a:r>
            <a:r>
              <a:rPr lang="ro-RO" dirty="0" err="1"/>
              <a:t>one</a:t>
            </a:r>
            <a:r>
              <a:rPr lang="ro-RO" dirty="0"/>
              <a:t> or more </a:t>
            </a:r>
            <a:r>
              <a:rPr lang="ro-RO" dirty="0" err="1"/>
              <a:t>instances</a:t>
            </a:r>
            <a:r>
              <a:rPr lang="ro-RO" dirty="0"/>
              <a:t> of </a:t>
            </a:r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other</a:t>
            </a:r>
            <a:r>
              <a:rPr lang="ro-RO" dirty="0"/>
              <a:t> </a:t>
            </a:r>
            <a:r>
              <a:rPr lang="ro-RO" dirty="0" err="1"/>
              <a:t>class</a:t>
            </a:r>
            <a:r>
              <a:rPr lang="ro-RO" dirty="0"/>
              <a:t>;</a:t>
            </a:r>
          </a:p>
          <a:p>
            <a:r>
              <a:rPr lang="ro-RO" dirty="0" err="1"/>
              <a:t>the</a:t>
            </a:r>
            <a:r>
              <a:rPr lang="ro-RO" dirty="0"/>
              <a:t> </a:t>
            </a:r>
            <a:r>
              <a:rPr lang="ro-RO" dirty="0" err="1"/>
              <a:t>distinction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this</a:t>
            </a:r>
            <a:r>
              <a:rPr lang="ro-RO" dirty="0"/>
              <a:t> </a:t>
            </a:r>
            <a:r>
              <a:rPr lang="ro-RO" dirty="0" err="1"/>
              <a:t>relation</a:t>
            </a:r>
            <a:r>
              <a:rPr lang="ro-RO" dirty="0"/>
              <a:t> </a:t>
            </a:r>
            <a:r>
              <a:rPr lang="ro-RO" dirty="0" err="1"/>
              <a:t>and</a:t>
            </a:r>
            <a:r>
              <a:rPr lang="ro-RO" dirty="0"/>
              <a:t> </a:t>
            </a:r>
            <a:r>
              <a:rPr lang="ro-RO" dirty="0" err="1"/>
              <a:t>others</a:t>
            </a:r>
            <a:r>
              <a:rPr lang="ro-RO" dirty="0"/>
              <a:t> </a:t>
            </a:r>
            <a:r>
              <a:rPr lang="ro-RO" dirty="0" err="1"/>
              <a:t>is</a:t>
            </a:r>
            <a:r>
              <a:rPr lang="ro-RO" dirty="0"/>
              <a:t> </a:t>
            </a:r>
            <a:r>
              <a:rPr lang="ro-RO" dirty="0" err="1"/>
              <a:t>that</a:t>
            </a:r>
            <a:r>
              <a:rPr lang="ro-RO" dirty="0"/>
              <a:t> </a:t>
            </a:r>
            <a:r>
              <a:rPr lang="ro-RO" dirty="0" err="1"/>
              <a:t>the</a:t>
            </a:r>
            <a:r>
              <a:rPr lang="ro-RO" dirty="0"/>
              <a:t> component </a:t>
            </a:r>
            <a:r>
              <a:rPr lang="ro-RO" dirty="0" err="1"/>
              <a:t>can</a:t>
            </a:r>
            <a:r>
              <a:rPr lang="ro-RO" dirty="0"/>
              <a:t> </a:t>
            </a:r>
            <a:r>
              <a:rPr lang="ro-RO" dirty="0" err="1"/>
              <a:t>only</a:t>
            </a:r>
            <a:r>
              <a:rPr lang="ro-RO" dirty="0"/>
              <a:t> exist as a part of </a:t>
            </a:r>
            <a:r>
              <a:rPr lang="ro-RO" dirty="0" err="1"/>
              <a:t>the</a:t>
            </a:r>
            <a:r>
              <a:rPr lang="ro-RO" dirty="0"/>
              <a:t> container.</a:t>
            </a:r>
          </a:p>
          <a:p>
            <a:pPr marL="0" indent="0">
              <a:buNone/>
            </a:pPr>
            <a:endParaRPr lang="ro-RO" dirty="0"/>
          </a:p>
        </p:txBody>
      </p:sp>
      <p:pic>
        <p:nvPicPr>
          <p:cNvPr id="16" name="Content Placeholder 15">
            <a:extLst>
              <a:ext uri="{FF2B5EF4-FFF2-40B4-BE49-F238E27FC236}">
                <a16:creationId xmlns:a16="http://schemas.microsoft.com/office/drawing/2014/main" id="{38C51EE9-5CA7-EF4B-B04B-8DBFDFD516F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172200" y="3788189"/>
            <a:ext cx="5334000" cy="835785"/>
          </a:xfrm>
        </p:spPr>
      </p:pic>
    </p:spTree>
    <p:extLst>
      <p:ext uri="{BB962C8B-B14F-4D97-AF65-F5344CB8AC3E}">
        <p14:creationId xmlns:p14="http://schemas.microsoft.com/office/powerpoint/2010/main" val="5737882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5D02D-304F-EB4A-95E5-88DF0B7FB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br>
              <a:rPr lang="ro-RO" dirty="0"/>
            </a:br>
            <a:endParaRPr lang="ro-RO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4BB963-7E5C-7043-B7B7-5CA4355A00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457200" indent="-457200">
              <a:buFont typeface="+mj-lt"/>
              <a:buAutoNum type="arabicPeriod"/>
            </a:pPr>
            <a:r>
              <a:rPr lang="ro-RO" dirty="0" err="1"/>
              <a:t>Relations</a:t>
            </a:r>
            <a:r>
              <a:rPr lang="ro-RO" dirty="0"/>
              <a:t> </a:t>
            </a:r>
            <a:r>
              <a:rPr lang="ro-RO" dirty="0" err="1"/>
              <a:t>Between</a:t>
            </a:r>
            <a:r>
              <a:rPr lang="ro-RO" dirty="0"/>
              <a:t> </a:t>
            </a:r>
            <a:r>
              <a:rPr lang="ro-RO" dirty="0" err="1"/>
              <a:t>objects</a:t>
            </a:r>
            <a:r>
              <a:rPr lang="ro-RO" dirty="0"/>
              <a:t>:</a:t>
            </a:r>
          </a:p>
          <a:p>
            <a:pPr lvl="1"/>
            <a:r>
              <a:rPr lang="ro-RO" dirty="0"/>
              <a:t>Association</a:t>
            </a:r>
          </a:p>
          <a:p>
            <a:pPr lvl="1"/>
            <a:r>
              <a:rPr lang="ro-RO" dirty="0" err="1"/>
              <a:t>Dependency</a:t>
            </a:r>
            <a:endParaRPr lang="ro-RO" dirty="0"/>
          </a:p>
          <a:p>
            <a:pPr lvl="1"/>
            <a:r>
              <a:rPr lang="ro-RO" dirty="0" err="1"/>
              <a:t>Composition</a:t>
            </a:r>
            <a:endParaRPr lang="ro-RO" dirty="0"/>
          </a:p>
          <a:p>
            <a:pPr lvl="1"/>
            <a:r>
              <a:rPr lang="ro-RO" b="1" dirty="0" err="1">
                <a:solidFill>
                  <a:srgbClr val="FF0000"/>
                </a:solidFill>
              </a:rPr>
              <a:t>Aggregation</a:t>
            </a:r>
            <a:endParaRPr lang="ro-RO" b="1" dirty="0">
              <a:solidFill>
                <a:srgbClr val="FF0000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SOFTWARE DESIGN PRINCIPLES</a:t>
            </a:r>
          </a:p>
          <a:p>
            <a:pPr lvl="1"/>
            <a:r>
              <a:rPr lang="ro-RO" dirty="0" err="1"/>
              <a:t>Encapsulate</a:t>
            </a:r>
            <a:r>
              <a:rPr lang="ro-RO" dirty="0"/>
              <a:t> </a:t>
            </a:r>
            <a:r>
              <a:rPr lang="ro-RO" dirty="0" err="1"/>
              <a:t>What</a:t>
            </a:r>
            <a:r>
              <a:rPr lang="ro-RO" dirty="0"/>
              <a:t> </a:t>
            </a:r>
            <a:r>
              <a:rPr lang="ro-RO" dirty="0" err="1"/>
              <a:t>Varies</a:t>
            </a:r>
            <a:endParaRPr lang="ro-RO" dirty="0"/>
          </a:p>
          <a:p>
            <a:pPr lvl="1"/>
            <a:r>
              <a:rPr lang="ro-RO" dirty="0"/>
              <a:t>Program </a:t>
            </a:r>
            <a:r>
              <a:rPr lang="ro-RO" dirty="0" err="1"/>
              <a:t>to</a:t>
            </a:r>
            <a:r>
              <a:rPr lang="ro-RO" dirty="0"/>
              <a:t> an </a:t>
            </a:r>
            <a:r>
              <a:rPr lang="ro-RO" dirty="0" err="1"/>
              <a:t>Interface</a:t>
            </a:r>
            <a:r>
              <a:rPr lang="ro-RO" dirty="0"/>
              <a:t>, </a:t>
            </a:r>
            <a:r>
              <a:rPr lang="ro-RO" dirty="0" err="1"/>
              <a:t>not</a:t>
            </a:r>
            <a:r>
              <a:rPr lang="ro-RO" dirty="0"/>
              <a:t> an </a:t>
            </a:r>
            <a:r>
              <a:rPr lang="ro-RO" dirty="0" err="1"/>
              <a:t>Implementation</a:t>
            </a:r>
            <a:endParaRPr lang="ro-RO" dirty="0"/>
          </a:p>
          <a:p>
            <a:pPr lvl="1"/>
            <a:r>
              <a:rPr lang="ro-RO" dirty="0"/>
              <a:t>Favor </a:t>
            </a:r>
            <a:r>
              <a:rPr lang="ro-RO" dirty="0" err="1"/>
              <a:t>Composition</a:t>
            </a:r>
            <a:r>
              <a:rPr lang="ro-RO" dirty="0"/>
              <a:t> Over </a:t>
            </a:r>
            <a:r>
              <a:rPr lang="ro-RO" dirty="0" err="1"/>
              <a:t>Inheritance</a:t>
            </a:r>
            <a:endParaRPr lang="ro-RO" dirty="0"/>
          </a:p>
          <a:p>
            <a:pPr marL="457200" indent="-457200">
              <a:buFont typeface="+mj-lt"/>
              <a:buAutoNum type="arabicPeriod"/>
            </a:pPr>
            <a:r>
              <a:rPr lang="ro-RO" dirty="0"/>
              <a:t>SOLID </a:t>
            </a:r>
            <a:r>
              <a:rPr lang="ro-RO" dirty="0" err="1"/>
              <a:t>Principles</a:t>
            </a:r>
            <a:endParaRPr lang="ro-RO" dirty="0"/>
          </a:p>
          <a:p>
            <a:pPr lvl="1"/>
            <a:r>
              <a:rPr lang="ro-RO" b="1" dirty="0"/>
              <a:t>S</a:t>
            </a:r>
            <a:r>
              <a:rPr lang="ro-RO" dirty="0"/>
              <a:t>ingle </a:t>
            </a:r>
            <a:r>
              <a:rPr lang="ro-RO" dirty="0" err="1"/>
              <a:t>Responsibility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/>
              <a:t>O</a:t>
            </a:r>
            <a:r>
              <a:rPr lang="ro-RO" dirty="0"/>
              <a:t>pen/</a:t>
            </a:r>
            <a:r>
              <a:rPr lang="ro-RO" dirty="0" err="1"/>
              <a:t>Close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L</a:t>
            </a:r>
            <a:r>
              <a:rPr lang="ro-RO" dirty="0" err="1"/>
              <a:t>iskov</a:t>
            </a:r>
            <a:r>
              <a:rPr lang="ro-RO" dirty="0"/>
              <a:t> </a:t>
            </a:r>
            <a:r>
              <a:rPr lang="ro-RO" dirty="0" err="1"/>
              <a:t>Substitution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I</a:t>
            </a:r>
            <a:r>
              <a:rPr lang="ro-RO" dirty="0" err="1"/>
              <a:t>nterface</a:t>
            </a:r>
            <a:r>
              <a:rPr lang="ro-RO" dirty="0"/>
              <a:t> </a:t>
            </a:r>
            <a:r>
              <a:rPr lang="ro-RO" dirty="0" err="1"/>
              <a:t>Segregation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  <a:p>
            <a:pPr lvl="1"/>
            <a:r>
              <a:rPr lang="ro-RO" b="1" dirty="0" err="1"/>
              <a:t>D</a:t>
            </a:r>
            <a:r>
              <a:rPr lang="ro-RO" dirty="0" err="1"/>
              <a:t>ependency</a:t>
            </a:r>
            <a:r>
              <a:rPr lang="ro-RO" dirty="0"/>
              <a:t> </a:t>
            </a:r>
            <a:r>
              <a:rPr lang="ro-RO" dirty="0" err="1"/>
              <a:t>Inversion</a:t>
            </a:r>
            <a:r>
              <a:rPr lang="ro-RO" dirty="0"/>
              <a:t> </a:t>
            </a:r>
            <a:r>
              <a:rPr lang="ro-RO" dirty="0" err="1"/>
              <a:t>Principle</a:t>
            </a:r>
            <a:endParaRPr lang="ro-RO" dirty="0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806B82AE-E414-4F45-ABF8-0E54709E5DB2}"/>
              </a:ext>
            </a:extLst>
          </p:cNvPr>
          <p:cNvSpPr txBox="1">
            <a:spLocks/>
          </p:cNvSpPr>
          <p:nvPr/>
        </p:nvSpPr>
        <p:spPr>
          <a:xfrm>
            <a:off x="1763486" y="764373"/>
            <a:ext cx="9742714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 cap="all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ro-RO" dirty="0"/>
              <a:t>background </a:t>
            </a:r>
            <a:r>
              <a:rPr lang="ro-RO" dirty="0" err="1"/>
              <a:t>knowledge</a:t>
            </a:r>
            <a:endParaRPr lang="ro-RO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967548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{AFF9E118-DC74-0E45-B415-763BFB7BC670}tf10001061</Template>
  <TotalTime>16432</TotalTime>
  <Words>1808</Words>
  <Application>Microsoft Macintosh PowerPoint</Application>
  <PresentationFormat>Widescreen</PresentationFormat>
  <Paragraphs>380</Paragraphs>
  <Slides>48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2" baseType="lpstr">
      <vt:lpstr>Arial</vt:lpstr>
      <vt:lpstr>Calibri</vt:lpstr>
      <vt:lpstr>Century Gothic</vt:lpstr>
      <vt:lpstr>Vapor Trail</vt:lpstr>
      <vt:lpstr>Design Patterns</vt:lpstr>
      <vt:lpstr>      </vt:lpstr>
      <vt:lpstr>      </vt:lpstr>
      <vt:lpstr>Relations Between objects</vt:lpstr>
      <vt:lpstr>      </vt:lpstr>
      <vt:lpstr>Relations Between objects</vt:lpstr>
      <vt:lpstr>      </vt:lpstr>
      <vt:lpstr>Relations Between objects</vt:lpstr>
      <vt:lpstr>      </vt:lpstr>
      <vt:lpstr>Relations Between objects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      </vt:lpstr>
      <vt:lpstr>Design Patterns = Rețete, Șabloane, ...</vt:lpstr>
      <vt:lpstr>      </vt:lpstr>
      <vt:lpstr>Design Patterns</vt:lpstr>
      <vt:lpstr>roadmap - Design Patterns</vt:lpstr>
      <vt:lpstr>Singleton  Creational Design Patterns</vt:lpstr>
      <vt:lpstr>Builder  Creational Design Patterns</vt:lpstr>
      <vt:lpstr>Factory Method  Creational DesiGn Patterns</vt:lpstr>
      <vt:lpstr>Abstract Factory  Creational DesiGn Patterns</vt:lpstr>
      <vt:lpstr>roadmap - Design Patterns</vt:lpstr>
      <vt:lpstr>Adapter  Structural Design Patterns</vt:lpstr>
      <vt:lpstr>Decorator  Structural Design Patterns</vt:lpstr>
      <vt:lpstr>Facade  Structural Design Patterns</vt:lpstr>
      <vt:lpstr>PROXY  Structura Design Patterns</vt:lpstr>
      <vt:lpstr>roadmap - Design Patterns</vt:lpstr>
      <vt:lpstr>Chain of Responsability  behavioral Design Patterns</vt:lpstr>
      <vt:lpstr>COMMAND  behavioral Design Patterns</vt:lpstr>
      <vt:lpstr>ITERATOR  behavioral Design Patterns</vt:lpstr>
      <vt:lpstr>OBSERVER  behavioral Design Patterns</vt:lpstr>
      <vt:lpstr>STRATEGY  behavioral Design Patterns</vt:lpstr>
      <vt:lpstr>TEMPLATE METHOD  behavioral Design Patterns</vt:lpstr>
      <vt:lpstr>VISITOR  behavioral Design Patterns</vt:lpstr>
      <vt:lpstr>Resources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Desing Patterns</dc:title>
  <dc:creator>Microsoft Office User</dc:creator>
  <cp:lastModifiedBy>Microsoft Office User</cp:lastModifiedBy>
  <cp:revision>85</cp:revision>
  <dcterms:created xsi:type="dcterms:W3CDTF">2019-07-22T07:49:21Z</dcterms:created>
  <dcterms:modified xsi:type="dcterms:W3CDTF">2019-09-02T11:28:24Z</dcterms:modified>
</cp:coreProperties>
</file>